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348" r:id="rId2"/>
    <p:sldId id="258" r:id="rId3"/>
    <p:sldId id="403" r:id="rId4"/>
    <p:sldId id="324" r:id="rId5"/>
    <p:sldId id="381" r:id="rId6"/>
    <p:sldId id="325" r:id="rId7"/>
    <p:sldId id="355" r:id="rId8"/>
    <p:sldId id="384" r:id="rId9"/>
    <p:sldId id="383" r:id="rId10"/>
    <p:sldId id="389" r:id="rId11"/>
    <p:sldId id="404" r:id="rId12"/>
    <p:sldId id="373" r:id="rId13"/>
    <p:sldId id="390" r:id="rId14"/>
    <p:sldId id="392" r:id="rId15"/>
    <p:sldId id="394" r:id="rId16"/>
    <p:sldId id="393" r:id="rId17"/>
    <p:sldId id="395" r:id="rId18"/>
    <p:sldId id="396" r:id="rId19"/>
    <p:sldId id="397" r:id="rId20"/>
    <p:sldId id="399" r:id="rId21"/>
    <p:sldId id="351" r:id="rId22"/>
    <p:sldId id="398" r:id="rId23"/>
    <p:sldId id="400" r:id="rId24"/>
    <p:sldId id="401" r:id="rId25"/>
    <p:sldId id="408" r:id="rId26"/>
    <p:sldId id="405" r:id="rId27"/>
    <p:sldId id="402" r:id="rId28"/>
    <p:sldId id="358" r:id="rId29"/>
    <p:sldId id="312" r:id="rId30"/>
    <p:sldId id="298" r:id="rId31"/>
    <p:sldId id="304" r:id="rId32"/>
    <p:sldId id="330" r:id="rId33"/>
    <p:sldId id="310" r:id="rId34"/>
    <p:sldId id="368" r:id="rId35"/>
    <p:sldId id="407" r:id="rId36"/>
    <p:sldId id="284" r:id="rId37"/>
    <p:sldId id="328" r:id="rId38"/>
    <p:sldId id="285" r:id="rId39"/>
    <p:sldId id="318" r:id="rId40"/>
    <p:sldId id="332" r:id="rId41"/>
    <p:sldId id="350" r:id="rId42"/>
    <p:sldId id="334" r:id="rId43"/>
    <p:sldId id="371" r:id="rId44"/>
    <p:sldId id="337" r:id="rId45"/>
    <p:sldId id="377" r:id="rId46"/>
    <p:sldId id="363" r:id="rId47"/>
    <p:sldId id="367" r:id="rId48"/>
    <p:sldId id="370" r:id="rId49"/>
    <p:sldId id="338" r:id="rId50"/>
    <p:sldId id="342" r:id="rId51"/>
    <p:sldId id="372" r:id="rId52"/>
    <p:sldId id="344" r:id="rId53"/>
    <p:sldId id="34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0810-0433-4100-807A-C2172F6F5A9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52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0810-0433-4100-807A-C2172F6F5A99}" type="slidenum">
              <a:rPr lang="en-US" smtClean="0"/>
              <a:t>‹#›</a:t>
            </a:fld>
            <a:endParaRPr lang="en-US" dirty="0"/>
          </a:p>
        </p:txBody>
      </p:sp>
    </p:spTree>
    <p:extLst>
      <p:ext uri="{BB962C8B-B14F-4D97-AF65-F5344CB8AC3E}">
        <p14:creationId xmlns:p14="http://schemas.microsoft.com/office/powerpoint/2010/main" val="414605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0810-0433-4100-807A-C2172F6F5A99}" type="slidenum">
              <a:rPr lang="en-US" smtClean="0"/>
              <a:t>‹#›</a:t>
            </a:fld>
            <a:endParaRPr lang="en-US" dirty="0"/>
          </a:p>
        </p:txBody>
      </p:sp>
    </p:spTree>
    <p:extLst>
      <p:ext uri="{BB962C8B-B14F-4D97-AF65-F5344CB8AC3E}">
        <p14:creationId xmlns:p14="http://schemas.microsoft.com/office/powerpoint/2010/main" val="184410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0810-0433-4100-807A-C2172F6F5A99}" type="slidenum">
              <a:rPr lang="en-US" smtClean="0"/>
              <a:t>‹#›</a:t>
            </a:fld>
            <a:endParaRPr lang="en-US" dirty="0"/>
          </a:p>
        </p:txBody>
      </p:sp>
    </p:spTree>
    <p:extLst>
      <p:ext uri="{BB962C8B-B14F-4D97-AF65-F5344CB8AC3E}">
        <p14:creationId xmlns:p14="http://schemas.microsoft.com/office/powerpoint/2010/main" val="400136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0810-0433-4100-807A-C2172F6F5A99}" type="slidenum">
              <a:rPr lang="en-US" smtClean="0"/>
              <a:t>‹#›</a:t>
            </a:fld>
            <a:endParaRPr lang="en-US" dirty="0"/>
          </a:p>
        </p:txBody>
      </p:sp>
    </p:spTree>
    <p:extLst>
      <p:ext uri="{BB962C8B-B14F-4D97-AF65-F5344CB8AC3E}">
        <p14:creationId xmlns:p14="http://schemas.microsoft.com/office/powerpoint/2010/main" val="350256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0810-0433-4100-807A-C2172F6F5A9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42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B0810-0433-4100-807A-C2172F6F5A99}" type="slidenum">
              <a:rPr lang="en-US" smtClean="0"/>
              <a:t>‹#›</a:t>
            </a:fld>
            <a:endParaRPr lang="en-US" dirty="0"/>
          </a:p>
        </p:txBody>
      </p:sp>
    </p:spTree>
    <p:extLst>
      <p:ext uri="{BB962C8B-B14F-4D97-AF65-F5344CB8AC3E}">
        <p14:creationId xmlns:p14="http://schemas.microsoft.com/office/powerpoint/2010/main" val="367536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2B0810-0433-4100-807A-C2172F6F5A99}" type="slidenum">
              <a:rPr lang="en-US" smtClean="0"/>
              <a:t>‹#›</a:t>
            </a:fld>
            <a:endParaRPr lang="en-US" dirty="0"/>
          </a:p>
        </p:txBody>
      </p:sp>
    </p:spTree>
    <p:extLst>
      <p:ext uri="{BB962C8B-B14F-4D97-AF65-F5344CB8AC3E}">
        <p14:creationId xmlns:p14="http://schemas.microsoft.com/office/powerpoint/2010/main" val="202332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2B0810-0433-4100-807A-C2172F6F5A99}" type="slidenum">
              <a:rPr lang="en-US" smtClean="0"/>
              <a:t>‹#›</a:t>
            </a:fld>
            <a:endParaRPr lang="en-US" dirty="0"/>
          </a:p>
        </p:txBody>
      </p:sp>
    </p:spTree>
    <p:extLst>
      <p:ext uri="{BB962C8B-B14F-4D97-AF65-F5344CB8AC3E}">
        <p14:creationId xmlns:p14="http://schemas.microsoft.com/office/powerpoint/2010/main" val="318256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22B0810-0433-4100-807A-C2172F6F5A99}" type="slidenum">
              <a:rPr lang="en-US" smtClean="0"/>
              <a:t>‹#›</a:t>
            </a:fld>
            <a:endParaRPr lang="en-US" dirty="0"/>
          </a:p>
        </p:txBody>
      </p:sp>
    </p:spTree>
    <p:extLst>
      <p:ext uri="{BB962C8B-B14F-4D97-AF65-F5344CB8AC3E}">
        <p14:creationId xmlns:p14="http://schemas.microsoft.com/office/powerpoint/2010/main" val="13080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5D1882C-D163-407A-9F30-DB149F0C4FC4}" type="datetimeFigureOut">
              <a:rPr lang="en-US" smtClean="0"/>
              <a:t>2/14/2024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2B0810-0433-4100-807A-C2172F6F5A99}" type="slidenum">
              <a:rPr lang="en-US" smtClean="0"/>
              <a:t>‹#›</a:t>
            </a:fld>
            <a:endParaRPr lang="en-US" dirty="0"/>
          </a:p>
        </p:txBody>
      </p:sp>
    </p:spTree>
    <p:extLst>
      <p:ext uri="{BB962C8B-B14F-4D97-AF65-F5344CB8AC3E}">
        <p14:creationId xmlns:p14="http://schemas.microsoft.com/office/powerpoint/2010/main" val="389678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882C-D163-407A-9F30-DB149F0C4FC4}" type="datetimeFigureOut">
              <a:rPr lang="en-US" smtClean="0"/>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B0810-0433-4100-807A-C2172F6F5A99}" type="slidenum">
              <a:rPr lang="en-US" smtClean="0"/>
              <a:t>‹#›</a:t>
            </a:fld>
            <a:endParaRPr lang="en-US" dirty="0"/>
          </a:p>
        </p:txBody>
      </p:sp>
    </p:spTree>
    <p:extLst>
      <p:ext uri="{BB962C8B-B14F-4D97-AF65-F5344CB8AC3E}">
        <p14:creationId xmlns:p14="http://schemas.microsoft.com/office/powerpoint/2010/main" val="194765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5D1882C-D163-407A-9F30-DB149F0C4FC4}" type="datetimeFigureOut">
              <a:rPr lang="en-US" smtClean="0"/>
              <a:t>2/14/2024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22B0810-0433-4100-807A-C2172F6F5A99}"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5423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051048"/>
          </a:xfrm>
        </p:spPr>
        <p:txBody>
          <a:bodyPr>
            <a:normAutofit fontScale="90000"/>
          </a:bodyPr>
          <a:lstStyle/>
          <a:p>
            <a:pPr algn="ctr"/>
            <a:br>
              <a:rPr lang="en-US" sz="5400" dirty="0">
                <a:solidFill>
                  <a:schemeClr val="tx1"/>
                </a:solidFill>
              </a:rPr>
            </a:br>
            <a:br>
              <a:rPr lang="en-US" sz="5400" dirty="0">
                <a:solidFill>
                  <a:schemeClr val="tx1"/>
                </a:solidFill>
              </a:rPr>
            </a:br>
            <a:r>
              <a:rPr lang="en-US" sz="5400" dirty="0">
                <a:solidFill>
                  <a:schemeClr val="tx1"/>
                </a:solidFill>
                <a:latin typeface="Aptos Serif" panose="02020604070405020304" pitchFamily="18" charset="0"/>
                <a:cs typeface="Aptos Serif" panose="02020604070405020304" pitchFamily="18" charset="0"/>
              </a:rPr>
              <a:t>Revisiting the History of Subsurface Wastewater Disposal (SSWD) Systems In Maine</a:t>
            </a:r>
          </a:p>
        </p:txBody>
      </p:sp>
      <p:sp>
        <p:nvSpPr>
          <p:cNvPr id="3" name="Subtitle 2"/>
          <p:cNvSpPr>
            <a:spLocks noGrp="1"/>
          </p:cNvSpPr>
          <p:nvPr>
            <p:ph type="subTitle" idx="1"/>
          </p:nvPr>
        </p:nvSpPr>
        <p:spPr>
          <a:xfrm>
            <a:off x="975360" y="4495800"/>
            <a:ext cx="7391400" cy="609600"/>
          </a:xfrm>
        </p:spPr>
        <p:txBody>
          <a:bodyPr>
            <a:noAutofit/>
          </a:bodyPr>
          <a:lstStyle/>
          <a:p>
            <a:pPr algn="ctr"/>
            <a:r>
              <a:rPr lang="en-US" sz="1800" b="1" dirty="0">
                <a:solidFill>
                  <a:schemeClr val="tx1"/>
                </a:solidFill>
              </a:rPr>
              <a:t>February 27, 2024</a:t>
            </a:r>
          </a:p>
          <a:p>
            <a:pPr algn="ctr"/>
            <a:endParaRPr lang="en-US" sz="1800" b="1" dirty="0">
              <a:solidFill>
                <a:schemeClr val="tx1"/>
              </a:solidFill>
            </a:endParaRPr>
          </a:p>
          <a:p>
            <a:pPr algn="ctr"/>
            <a:r>
              <a:rPr lang="en-US" sz="1200" dirty="0"/>
              <a:t>Don Hoxie, AL Frick, Clough </a:t>
            </a:r>
            <a:r>
              <a:rPr lang="en-US" sz="1200" dirty="0" err="1"/>
              <a:t>toppan</a:t>
            </a:r>
            <a:r>
              <a:rPr lang="en-US" sz="1200" dirty="0"/>
              <a:t>, gene </a:t>
            </a:r>
            <a:r>
              <a:rPr lang="en-US" sz="1200" dirty="0" err="1"/>
              <a:t>moreau</a:t>
            </a:r>
            <a:r>
              <a:rPr lang="en-US" sz="1200" dirty="0"/>
              <a:t>, ken </a:t>
            </a:r>
            <a:r>
              <a:rPr lang="en-US" sz="1200" dirty="0" err="1"/>
              <a:t>stratton</a:t>
            </a:r>
            <a:endParaRPr lang="en-US" sz="1200" b="1" dirty="0">
              <a:solidFill>
                <a:schemeClr val="tx1"/>
              </a:solidFill>
            </a:endParaRPr>
          </a:p>
        </p:txBody>
      </p:sp>
    </p:spTree>
    <p:extLst>
      <p:ext uri="{BB962C8B-B14F-4D97-AF65-F5344CB8AC3E}">
        <p14:creationId xmlns:p14="http://schemas.microsoft.com/office/powerpoint/2010/main" val="1100313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AAEF-CD83-3C32-EB9E-54BA37BFEE6F}"/>
              </a:ext>
            </a:extLst>
          </p:cNvPr>
          <p:cNvSpPr>
            <a:spLocks noGrp="1"/>
          </p:cNvSpPr>
          <p:nvPr>
            <p:ph type="title"/>
          </p:nvPr>
        </p:nvSpPr>
        <p:spPr>
          <a:xfrm>
            <a:off x="822960" y="758952"/>
            <a:ext cx="7543800" cy="2898648"/>
          </a:xfrm>
        </p:spPr>
        <p:txBody>
          <a:bodyPr>
            <a:normAutofit fontScale="90000"/>
          </a:bodyPr>
          <a:lstStyle/>
          <a:p>
            <a:r>
              <a:rPr lang="en-US" sz="4800" dirty="0"/>
              <a:t>In the 1960s</a:t>
            </a:r>
            <a:br>
              <a:rPr lang="en-US" sz="4800" dirty="0"/>
            </a:br>
            <a:br>
              <a:rPr lang="en-US" sz="4800" dirty="0"/>
            </a:br>
            <a:r>
              <a:rPr lang="en-US" sz="4800" dirty="0"/>
              <a:t>The Plumbing Code’s Article 11, Paragraph 122 was greatly expanded </a:t>
            </a:r>
          </a:p>
        </p:txBody>
      </p:sp>
      <p:sp>
        <p:nvSpPr>
          <p:cNvPr id="3" name="Text Placeholder 2">
            <a:extLst>
              <a:ext uri="{FF2B5EF4-FFF2-40B4-BE49-F238E27FC236}">
                <a16:creationId xmlns:a16="http://schemas.microsoft.com/office/drawing/2014/main" id="{1D501936-A2F3-8A52-5766-D1C53324F3CD}"/>
              </a:ext>
            </a:extLst>
          </p:cNvPr>
          <p:cNvSpPr>
            <a:spLocks noGrp="1"/>
          </p:cNvSpPr>
          <p:nvPr>
            <p:ph type="body" idx="1"/>
          </p:nvPr>
        </p:nvSpPr>
        <p:spPr/>
        <p:txBody>
          <a:bodyPr>
            <a:normAutofit/>
          </a:bodyPr>
          <a:lstStyle/>
          <a:p>
            <a:r>
              <a:rPr lang="en-US" b="1" dirty="0">
                <a:solidFill>
                  <a:srgbClr val="FF0000"/>
                </a:solidFill>
              </a:rPr>
              <a:t>I want you to think about Dealing With some of Article 11’s Requirements today</a:t>
            </a:r>
          </a:p>
        </p:txBody>
      </p:sp>
    </p:spTree>
    <p:extLst>
      <p:ext uri="{BB962C8B-B14F-4D97-AF65-F5344CB8AC3E}">
        <p14:creationId xmlns:p14="http://schemas.microsoft.com/office/powerpoint/2010/main" val="331583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BC4A-198B-37B7-AE15-D18A23D17F4D}"/>
              </a:ext>
            </a:extLst>
          </p:cNvPr>
          <p:cNvSpPr>
            <a:spLocks noGrp="1"/>
          </p:cNvSpPr>
          <p:nvPr>
            <p:ph type="title"/>
          </p:nvPr>
        </p:nvSpPr>
        <p:spPr/>
        <p:txBody>
          <a:bodyPr/>
          <a:lstStyle/>
          <a:p>
            <a:r>
              <a:rPr lang="en-US" dirty="0"/>
              <a:t>Percolation (Perc) Tests Were Required</a:t>
            </a:r>
          </a:p>
        </p:txBody>
      </p:sp>
      <p:sp>
        <p:nvSpPr>
          <p:cNvPr id="4" name="Content Placeholder 3">
            <a:extLst>
              <a:ext uri="{FF2B5EF4-FFF2-40B4-BE49-F238E27FC236}">
                <a16:creationId xmlns:a16="http://schemas.microsoft.com/office/drawing/2014/main" id="{D38C18BE-48C5-1CED-3568-D84DA6CCE6BC}"/>
              </a:ext>
            </a:extLst>
          </p:cNvPr>
          <p:cNvSpPr>
            <a:spLocks noGrp="1"/>
          </p:cNvSpPr>
          <p:nvPr>
            <p:ph sz="half" idx="2"/>
          </p:nvPr>
        </p:nvSpPr>
        <p:spPr>
          <a:xfrm>
            <a:off x="3810000" y="1845736"/>
            <a:ext cx="4556760" cy="4023359"/>
          </a:xfrm>
        </p:spPr>
        <p:txBody>
          <a:bodyPr>
            <a:normAutofit fontScale="62500" lnSpcReduction="20000"/>
          </a:bodyPr>
          <a:lstStyle/>
          <a:p>
            <a:r>
              <a:rPr lang="en-US" sz="4400" dirty="0"/>
              <a:t>Perc Tests had to be supervised by professional engineers, land surveyors, or master plumbers</a:t>
            </a:r>
          </a:p>
          <a:p>
            <a:pPr marL="342900" indent="-342900">
              <a:buFont typeface="Arial" panose="020B0604020202020204" pitchFamily="34" charset="0"/>
              <a:buChar char="•"/>
            </a:pPr>
            <a:r>
              <a:rPr lang="en-US" sz="4400" dirty="0"/>
              <a:t>Small dwellings required 4 perc tests</a:t>
            </a:r>
          </a:p>
          <a:p>
            <a:pPr marL="342900" indent="-342900">
              <a:buFont typeface="Arial" panose="020B0604020202020204" pitchFamily="34" charset="0"/>
              <a:buChar char="•"/>
            </a:pPr>
            <a:r>
              <a:rPr lang="en-US" sz="4400" dirty="0"/>
              <a:t>Other structures required 6 perc tests for the first 1,000 gpd and an additional one perc test for each 1,000 gpd after the first six. </a:t>
            </a:r>
          </a:p>
          <a:p>
            <a:endParaRPr lang="en-US" dirty="0"/>
          </a:p>
        </p:txBody>
      </p:sp>
      <p:pic>
        <p:nvPicPr>
          <p:cNvPr id="5" name="Content Placeholder 4" descr="A diagram of a field&#10;&#10;Description automatically generated">
            <a:extLst>
              <a:ext uri="{FF2B5EF4-FFF2-40B4-BE49-F238E27FC236}">
                <a16:creationId xmlns:a16="http://schemas.microsoft.com/office/drawing/2014/main" id="{DA562FA9-CB42-0418-8591-82CA11BA138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4087" t="38793" r="48616" b="12652"/>
          <a:stretch/>
        </p:blipFill>
        <p:spPr>
          <a:xfrm>
            <a:off x="1752600" y="2142915"/>
            <a:ext cx="1054425" cy="3429000"/>
          </a:xfrm>
          <a:prstGeom prst="rect">
            <a:avLst/>
          </a:prstGeom>
        </p:spPr>
      </p:pic>
    </p:spTree>
    <p:extLst>
      <p:ext uri="{BB962C8B-B14F-4D97-AF65-F5344CB8AC3E}">
        <p14:creationId xmlns:p14="http://schemas.microsoft.com/office/powerpoint/2010/main" val="172970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CE8D-6711-BB20-B7EF-F71F968751B4}"/>
              </a:ext>
            </a:extLst>
          </p:cNvPr>
          <p:cNvSpPr>
            <a:spLocks noGrp="1"/>
          </p:cNvSpPr>
          <p:nvPr>
            <p:ph type="title"/>
          </p:nvPr>
        </p:nvSpPr>
        <p:spPr/>
        <p:txBody>
          <a:bodyPr>
            <a:normAutofit/>
          </a:bodyPr>
          <a:lstStyle/>
          <a:p>
            <a:r>
              <a:rPr lang="en-US" dirty="0"/>
              <a:t>Trench Sizing for One- and Two-Family Dwellings</a:t>
            </a:r>
          </a:p>
        </p:txBody>
      </p:sp>
      <p:sp>
        <p:nvSpPr>
          <p:cNvPr id="3" name="Text Placeholder 2">
            <a:extLst>
              <a:ext uri="{FF2B5EF4-FFF2-40B4-BE49-F238E27FC236}">
                <a16:creationId xmlns:a16="http://schemas.microsoft.com/office/drawing/2014/main" id="{DA70F5A5-281F-3115-D0F1-5EBC85060824}"/>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B3A1846F-FC8B-81AD-15D4-56A1B1C74864}"/>
              </a:ext>
            </a:extLst>
          </p:cNvPr>
          <p:cNvGraphicFramePr>
            <a:graphicFrameLocks noGrp="1"/>
          </p:cNvGraphicFramePr>
          <p:nvPr>
            <p:extLst>
              <p:ext uri="{D42A27DB-BD31-4B8C-83A1-F6EECF244321}">
                <p14:modId xmlns:p14="http://schemas.microsoft.com/office/powerpoint/2010/main" val="2065176119"/>
              </p:ext>
            </p:extLst>
          </p:nvPr>
        </p:nvGraphicFramePr>
        <p:xfrm>
          <a:off x="762000" y="1845734"/>
          <a:ext cx="7391399" cy="3881120"/>
        </p:xfrm>
        <a:graphic>
          <a:graphicData uri="http://schemas.openxmlformats.org/drawingml/2006/table">
            <a:tbl>
              <a:tblPr firstRow="1" bandRow="1">
                <a:tableStyleId>{073A0DAA-6AF3-43AB-8588-CEC1D06C72B9}</a:tableStyleId>
              </a:tblPr>
              <a:tblGrid>
                <a:gridCol w="1527047">
                  <a:extLst>
                    <a:ext uri="{9D8B030D-6E8A-4147-A177-3AD203B41FA5}">
                      <a16:colId xmlns:a16="http://schemas.microsoft.com/office/drawing/2014/main" val="1165088459"/>
                    </a:ext>
                  </a:extLst>
                </a:gridCol>
                <a:gridCol w="1466088">
                  <a:extLst>
                    <a:ext uri="{9D8B030D-6E8A-4147-A177-3AD203B41FA5}">
                      <a16:colId xmlns:a16="http://schemas.microsoft.com/office/drawing/2014/main" val="2255971718"/>
                    </a:ext>
                  </a:extLst>
                </a:gridCol>
                <a:gridCol w="1466088">
                  <a:extLst>
                    <a:ext uri="{9D8B030D-6E8A-4147-A177-3AD203B41FA5}">
                      <a16:colId xmlns:a16="http://schemas.microsoft.com/office/drawing/2014/main" val="2372986094"/>
                    </a:ext>
                  </a:extLst>
                </a:gridCol>
                <a:gridCol w="1466088">
                  <a:extLst>
                    <a:ext uri="{9D8B030D-6E8A-4147-A177-3AD203B41FA5}">
                      <a16:colId xmlns:a16="http://schemas.microsoft.com/office/drawing/2014/main" val="1466198738"/>
                    </a:ext>
                  </a:extLst>
                </a:gridCol>
                <a:gridCol w="1466088">
                  <a:extLst>
                    <a:ext uri="{9D8B030D-6E8A-4147-A177-3AD203B41FA5}">
                      <a16:colId xmlns:a16="http://schemas.microsoft.com/office/drawing/2014/main" val="1188637601"/>
                    </a:ext>
                  </a:extLst>
                </a:gridCol>
              </a:tblGrid>
              <a:tr h="370840">
                <a:tc>
                  <a:txBody>
                    <a:bodyPr/>
                    <a:lstStyle/>
                    <a:p>
                      <a:endParaRPr lang="en-US" dirty="0">
                        <a:solidFill>
                          <a:schemeClr val="bg1"/>
                        </a:solidFill>
                      </a:endParaRPr>
                    </a:p>
                  </a:txBody>
                  <a:tcPr/>
                </a:tc>
                <a:tc gridSpan="2">
                  <a:txBody>
                    <a:bodyPr/>
                    <a:lstStyle/>
                    <a:p>
                      <a:pPr algn="ctr"/>
                      <a:r>
                        <a:rPr lang="en-US" dirty="0">
                          <a:solidFill>
                            <a:schemeClr val="bg1"/>
                          </a:solidFill>
                        </a:rPr>
                        <a:t>Year-Round Use</a:t>
                      </a:r>
                    </a:p>
                  </a:txBody>
                  <a:tcPr/>
                </a:tc>
                <a:tc hMerge="1">
                  <a:txBody>
                    <a:bodyPr/>
                    <a:lstStyle/>
                    <a:p>
                      <a:endParaRPr lang="en-US" dirty="0"/>
                    </a:p>
                  </a:txBody>
                  <a:tcPr/>
                </a:tc>
                <a:tc gridSpan="2">
                  <a:txBody>
                    <a:bodyPr/>
                    <a:lstStyle/>
                    <a:p>
                      <a:pPr algn="ctr"/>
                      <a:r>
                        <a:rPr lang="en-US" dirty="0">
                          <a:solidFill>
                            <a:schemeClr val="bg1"/>
                          </a:solidFill>
                        </a:rPr>
                        <a:t>Summer Only</a:t>
                      </a:r>
                    </a:p>
                  </a:txBody>
                  <a:tcPr/>
                </a:tc>
                <a:tc hMerge="1">
                  <a:txBody>
                    <a:bodyPr/>
                    <a:lstStyle/>
                    <a:p>
                      <a:endParaRPr lang="en-US" dirty="0"/>
                    </a:p>
                  </a:txBody>
                  <a:tcPr/>
                </a:tc>
                <a:extLst>
                  <a:ext uri="{0D108BD9-81ED-4DB2-BD59-A6C34878D82A}">
                    <a16:rowId xmlns:a16="http://schemas.microsoft.com/office/drawing/2014/main" val="424289718"/>
                  </a:ext>
                </a:extLst>
              </a:tr>
              <a:tr h="0">
                <a:tc>
                  <a:txBody>
                    <a:bodyPr/>
                    <a:lstStyle/>
                    <a:p>
                      <a:pPr algn="ctr"/>
                      <a:r>
                        <a:rPr lang="en-US" b="1" dirty="0"/>
                        <a:t>Perc Rate</a:t>
                      </a:r>
                    </a:p>
                    <a:p>
                      <a:pPr algn="ctr"/>
                      <a:r>
                        <a:rPr lang="en-US" b="1" dirty="0"/>
                        <a:t>in</a:t>
                      </a:r>
                    </a:p>
                    <a:p>
                      <a:pPr algn="ctr"/>
                      <a:r>
                        <a:rPr lang="en-US" b="1" dirty="0"/>
                        <a:t>Min/inch</a:t>
                      </a:r>
                    </a:p>
                  </a:txBody>
                  <a:tcPr/>
                </a:tc>
                <a:tc>
                  <a:txBody>
                    <a:bodyPr/>
                    <a:lstStyle/>
                    <a:p>
                      <a:pPr algn="ctr"/>
                      <a:r>
                        <a:rPr lang="en-US" b="1" dirty="0"/>
                        <a:t>Two Bedrooms or Less</a:t>
                      </a:r>
                    </a:p>
                  </a:txBody>
                  <a:tcPr/>
                </a:tc>
                <a:tc>
                  <a:txBody>
                    <a:bodyPr/>
                    <a:lstStyle/>
                    <a:p>
                      <a:pPr algn="ctr"/>
                      <a:r>
                        <a:rPr lang="en-US" b="1" dirty="0"/>
                        <a:t>Each Additional Bedroom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Two Bedrooms or Less</a:t>
                      </a:r>
                    </a:p>
                  </a:txBody>
                  <a:tcPr/>
                </a:tc>
                <a:tc>
                  <a:txBody>
                    <a:bodyPr/>
                    <a:lstStyle/>
                    <a:p>
                      <a:pPr algn="ctr"/>
                      <a:r>
                        <a:rPr lang="en-US" b="1" dirty="0"/>
                        <a:t>Each Additional Bedroom</a:t>
                      </a:r>
                    </a:p>
                  </a:txBody>
                  <a:tcPr/>
                </a:tc>
                <a:extLst>
                  <a:ext uri="{0D108BD9-81ED-4DB2-BD59-A6C34878D82A}">
                    <a16:rowId xmlns:a16="http://schemas.microsoft.com/office/drawing/2014/main" val="4009025964"/>
                  </a:ext>
                </a:extLst>
              </a:tr>
              <a:tr h="370840">
                <a:tc>
                  <a:txBody>
                    <a:bodyPr/>
                    <a:lstStyle/>
                    <a:p>
                      <a:pPr algn="ctr"/>
                      <a:r>
                        <a:rPr lang="en-US" b="1" dirty="0"/>
                        <a:t>5 or less</a:t>
                      </a:r>
                    </a:p>
                  </a:txBody>
                  <a:tcPr/>
                </a:tc>
                <a:tc>
                  <a:txBody>
                    <a:bodyPr/>
                    <a:lstStyle/>
                    <a:p>
                      <a:pPr algn="ctr"/>
                      <a:r>
                        <a:rPr lang="en-US" dirty="0"/>
                        <a:t>83 ft</a:t>
                      </a:r>
                    </a:p>
                  </a:txBody>
                  <a:tcPr/>
                </a:tc>
                <a:tc>
                  <a:txBody>
                    <a:bodyPr/>
                    <a:lstStyle/>
                    <a:p>
                      <a:pPr algn="ctr"/>
                      <a:r>
                        <a:rPr lang="en-US" dirty="0"/>
                        <a:t>42 ft</a:t>
                      </a:r>
                    </a:p>
                  </a:txBody>
                  <a:tcPr/>
                </a:tc>
                <a:tc>
                  <a:txBody>
                    <a:bodyPr/>
                    <a:lstStyle/>
                    <a:p>
                      <a:pPr algn="ctr"/>
                      <a:r>
                        <a:rPr lang="en-US" dirty="0"/>
                        <a:t>50 ft</a:t>
                      </a:r>
                    </a:p>
                  </a:txBody>
                  <a:tcPr/>
                </a:tc>
                <a:tc>
                  <a:txBody>
                    <a:bodyPr/>
                    <a:lstStyle/>
                    <a:p>
                      <a:pPr algn="ctr"/>
                      <a:r>
                        <a:rPr lang="en-US" dirty="0"/>
                        <a:t>25 ft</a:t>
                      </a:r>
                    </a:p>
                  </a:txBody>
                  <a:tcPr/>
                </a:tc>
                <a:extLst>
                  <a:ext uri="{0D108BD9-81ED-4DB2-BD59-A6C34878D82A}">
                    <a16:rowId xmlns:a16="http://schemas.microsoft.com/office/drawing/2014/main" val="1293652694"/>
                  </a:ext>
                </a:extLst>
              </a:tr>
              <a:tr h="370840">
                <a:tc>
                  <a:txBody>
                    <a:bodyPr/>
                    <a:lstStyle/>
                    <a:p>
                      <a:pPr algn="ctr"/>
                      <a:r>
                        <a:rPr lang="en-US" b="1" dirty="0"/>
                        <a:t>10</a:t>
                      </a:r>
                    </a:p>
                  </a:txBody>
                  <a:tcPr/>
                </a:tc>
                <a:tc>
                  <a:txBody>
                    <a:bodyPr/>
                    <a:lstStyle/>
                    <a:p>
                      <a:pPr algn="ctr"/>
                      <a:r>
                        <a:rPr lang="en-US" dirty="0"/>
                        <a:t>115 ft</a:t>
                      </a:r>
                    </a:p>
                  </a:txBody>
                  <a:tcPr/>
                </a:tc>
                <a:tc>
                  <a:txBody>
                    <a:bodyPr/>
                    <a:lstStyle/>
                    <a:p>
                      <a:pPr algn="ctr"/>
                      <a:r>
                        <a:rPr lang="en-US" dirty="0"/>
                        <a:t>55 ft</a:t>
                      </a:r>
                    </a:p>
                  </a:txBody>
                  <a:tcPr/>
                </a:tc>
                <a:tc>
                  <a:txBody>
                    <a:bodyPr/>
                    <a:lstStyle/>
                    <a:p>
                      <a:pPr algn="ctr"/>
                      <a:r>
                        <a:rPr lang="en-US" dirty="0"/>
                        <a:t>67 ft</a:t>
                      </a:r>
                    </a:p>
                  </a:txBody>
                  <a:tcPr/>
                </a:tc>
                <a:tc>
                  <a:txBody>
                    <a:bodyPr/>
                    <a:lstStyle/>
                    <a:p>
                      <a:pPr algn="ctr"/>
                      <a:r>
                        <a:rPr lang="en-US" dirty="0"/>
                        <a:t>33 ft</a:t>
                      </a:r>
                    </a:p>
                  </a:txBody>
                  <a:tcPr/>
                </a:tc>
                <a:extLst>
                  <a:ext uri="{0D108BD9-81ED-4DB2-BD59-A6C34878D82A}">
                    <a16:rowId xmlns:a16="http://schemas.microsoft.com/office/drawing/2014/main" val="1205356390"/>
                  </a:ext>
                </a:extLst>
              </a:tr>
              <a:tr h="370840">
                <a:tc>
                  <a:txBody>
                    <a:bodyPr/>
                    <a:lstStyle/>
                    <a:p>
                      <a:pPr algn="ctr"/>
                      <a:r>
                        <a:rPr lang="en-US" b="1" dirty="0"/>
                        <a:t>15</a:t>
                      </a:r>
                    </a:p>
                  </a:txBody>
                  <a:tcPr/>
                </a:tc>
                <a:tc>
                  <a:txBody>
                    <a:bodyPr/>
                    <a:lstStyle/>
                    <a:p>
                      <a:pPr algn="ctr"/>
                      <a:r>
                        <a:rPr lang="en-US" dirty="0"/>
                        <a:t>127 ft</a:t>
                      </a:r>
                    </a:p>
                  </a:txBody>
                  <a:tcPr/>
                </a:tc>
                <a:tc>
                  <a:txBody>
                    <a:bodyPr/>
                    <a:lstStyle/>
                    <a:p>
                      <a:pPr algn="ctr"/>
                      <a:r>
                        <a:rPr lang="en-US" dirty="0"/>
                        <a:t>64 ft</a:t>
                      </a:r>
                    </a:p>
                  </a:txBody>
                  <a:tcPr/>
                </a:tc>
                <a:tc>
                  <a:txBody>
                    <a:bodyPr/>
                    <a:lstStyle/>
                    <a:p>
                      <a:pPr algn="ctr"/>
                      <a:r>
                        <a:rPr lang="en-US" dirty="0"/>
                        <a:t>77 ft</a:t>
                      </a:r>
                    </a:p>
                  </a:txBody>
                  <a:tcPr/>
                </a:tc>
                <a:tc>
                  <a:txBody>
                    <a:bodyPr/>
                    <a:lstStyle/>
                    <a:p>
                      <a:pPr algn="ctr"/>
                      <a:r>
                        <a:rPr lang="en-US" dirty="0"/>
                        <a:t>38 ft</a:t>
                      </a:r>
                    </a:p>
                  </a:txBody>
                  <a:tcPr/>
                </a:tc>
                <a:extLst>
                  <a:ext uri="{0D108BD9-81ED-4DB2-BD59-A6C34878D82A}">
                    <a16:rowId xmlns:a16="http://schemas.microsoft.com/office/drawing/2014/main" val="950418304"/>
                  </a:ext>
                </a:extLst>
              </a:tr>
              <a:tr h="370840">
                <a:tc>
                  <a:txBody>
                    <a:bodyPr/>
                    <a:lstStyle/>
                    <a:p>
                      <a:pPr algn="ctr"/>
                      <a:r>
                        <a:rPr lang="en-US" b="1" dirty="0"/>
                        <a:t>30</a:t>
                      </a:r>
                    </a:p>
                  </a:txBody>
                  <a:tcPr/>
                </a:tc>
                <a:tc>
                  <a:txBody>
                    <a:bodyPr/>
                    <a:lstStyle/>
                    <a:p>
                      <a:pPr algn="ctr"/>
                      <a:r>
                        <a:rPr lang="en-US" dirty="0"/>
                        <a:t>167 ft</a:t>
                      </a:r>
                    </a:p>
                  </a:txBody>
                  <a:tcPr/>
                </a:tc>
                <a:tc>
                  <a:txBody>
                    <a:bodyPr/>
                    <a:lstStyle/>
                    <a:p>
                      <a:pPr algn="ctr"/>
                      <a:r>
                        <a:rPr lang="en-US" dirty="0"/>
                        <a:t>84 ft</a:t>
                      </a:r>
                    </a:p>
                  </a:txBody>
                  <a:tcPr/>
                </a:tc>
                <a:tc>
                  <a:txBody>
                    <a:bodyPr/>
                    <a:lstStyle/>
                    <a:p>
                      <a:pPr algn="ctr"/>
                      <a:r>
                        <a:rPr lang="en-US" dirty="0"/>
                        <a:t>100 ft</a:t>
                      </a:r>
                    </a:p>
                  </a:txBody>
                  <a:tcPr/>
                </a:tc>
                <a:tc>
                  <a:txBody>
                    <a:bodyPr/>
                    <a:lstStyle/>
                    <a:p>
                      <a:pPr algn="ctr"/>
                      <a:r>
                        <a:rPr lang="en-US" dirty="0"/>
                        <a:t>50 ft</a:t>
                      </a:r>
                    </a:p>
                  </a:txBody>
                  <a:tcPr/>
                </a:tc>
                <a:extLst>
                  <a:ext uri="{0D108BD9-81ED-4DB2-BD59-A6C34878D82A}">
                    <a16:rowId xmlns:a16="http://schemas.microsoft.com/office/drawing/2014/main" val="3641761749"/>
                  </a:ext>
                </a:extLst>
              </a:tr>
              <a:tr h="370840">
                <a:tc>
                  <a:txBody>
                    <a:bodyPr/>
                    <a:lstStyle/>
                    <a:p>
                      <a:pPr algn="ctr"/>
                      <a:r>
                        <a:rPr lang="en-US" b="1" dirty="0"/>
                        <a:t>45</a:t>
                      </a:r>
                    </a:p>
                  </a:txBody>
                  <a:tcPr/>
                </a:tc>
                <a:tc>
                  <a:txBody>
                    <a:bodyPr/>
                    <a:lstStyle/>
                    <a:p>
                      <a:pPr algn="ctr"/>
                      <a:r>
                        <a:rPr lang="en-US" dirty="0"/>
                        <a:t>200 ft</a:t>
                      </a:r>
                    </a:p>
                  </a:txBody>
                  <a:tcPr/>
                </a:tc>
                <a:tc>
                  <a:txBody>
                    <a:bodyPr/>
                    <a:lstStyle/>
                    <a:p>
                      <a:pPr algn="ctr"/>
                      <a:r>
                        <a:rPr lang="en-US" dirty="0"/>
                        <a:t>100 ft</a:t>
                      </a:r>
                    </a:p>
                  </a:txBody>
                  <a:tcPr/>
                </a:tc>
                <a:tc>
                  <a:txBody>
                    <a:bodyPr/>
                    <a:lstStyle/>
                    <a:p>
                      <a:pPr algn="ctr"/>
                      <a:r>
                        <a:rPr lang="en-US" dirty="0"/>
                        <a:t>120 ft</a:t>
                      </a:r>
                    </a:p>
                  </a:txBody>
                  <a:tcPr/>
                </a:tc>
                <a:tc>
                  <a:txBody>
                    <a:bodyPr/>
                    <a:lstStyle/>
                    <a:p>
                      <a:pPr algn="ctr"/>
                      <a:r>
                        <a:rPr lang="en-US" dirty="0"/>
                        <a:t>60 ft</a:t>
                      </a:r>
                    </a:p>
                  </a:txBody>
                  <a:tcPr/>
                </a:tc>
                <a:extLst>
                  <a:ext uri="{0D108BD9-81ED-4DB2-BD59-A6C34878D82A}">
                    <a16:rowId xmlns:a16="http://schemas.microsoft.com/office/drawing/2014/main" val="346124914"/>
                  </a:ext>
                </a:extLst>
              </a:tr>
              <a:tr h="370840">
                <a:tc>
                  <a:txBody>
                    <a:bodyPr/>
                    <a:lstStyle/>
                    <a:p>
                      <a:pPr algn="ctr"/>
                      <a:r>
                        <a:rPr lang="en-US" b="1" dirty="0"/>
                        <a:t>60</a:t>
                      </a:r>
                    </a:p>
                  </a:txBody>
                  <a:tcPr/>
                </a:tc>
                <a:tc>
                  <a:txBody>
                    <a:bodyPr/>
                    <a:lstStyle/>
                    <a:p>
                      <a:pPr algn="ctr"/>
                      <a:r>
                        <a:rPr lang="en-US" b="1" dirty="0"/>
                        <a:t>Unsuitable</a:t>
                      </a:r>
                    </a:p>
                  </a:txBody>
                  <a:tcPr/>
                </a:tc>
                <a:tc>
                  <a:txBody>
                    <a:bodyPr/>
                    <a:lstStyle/>
                    <a:p>
                      <a:pPr algn="ctr"/>
                      <a:r>
                        <a:rPr lang="en-US" b="1" dirty="0"/>
                        <a:t>Unsuitable</a:t>
                      </a:r>
                    </a:p>
                  </a:txBody>
                  <a:tcPr/>
                </a:tc>
                <a:tc>
                  <a:txBody>
                    <a:bodyPr/>
                    <a:lstStyle/>
                    <a:p>
                      <a:pPr algn="ctr"/>
                      <a:r>
                        <a:rPr lang="en-US" dirty="0"/>
                        <a:t>133 ft</a:t>
                      </a:r>
                    </a:p>
                  </a:txBody>
                  <a:tcPr/>
                </a:tc>
                <a:tc>
                  <a:txBody>
                    <a:bodyPr/>
                    <a:lstStyle/>
                    <a:p>
                      <a:pPr algn="ctr"/>
                      <a:r>
                        <a:rPr lang="en-US" dirty="0"/>
                        <a:t>67 ft </a:t>
                      </a:r>
                    </a:p>
                  </a:txBody>
                  <a:tcPr/>
                </a:tc>
                <a:extLst>
                  <a:ext uri="{0D108BD9-81ED-4DB2-BD59-A6C34878D82A}">
                    <a16:rowId xmlns:a16="http://schemas.microsoft.com/office/drawing/2014/main" val="2024260830"/>
                  </a:ext>
                </a:extLst>
              </a:tr>
              <a:tr h="370840">
                <a:tc>
                  <a:txBody>
                    <a:bodyPr/>
                    <a:lstStyle/>
                    <a:p>
                      <a:pPr algn="ctr"/>
                      <a:r>
                        <a:rPr lang="en-US" b="1" dirty="0"/>
                        <a:t>Over 60</a:t>
                      </a:r>
                    </a:p>
                  </a:txBody>
                  <a:tcPr/>
                </a:tc>
                <a:tc>
                  <a:txBody>
                    <a:bodyPr/>
                    <a:lstStyle/>
                    <a:p>
                      <a:pPr algn="ctr"/>
                      <a:r>
                        <a:rPr lang="en-US" b="1" dirty="0"/>
                        <a:t>Unsuitable</a:t>
                      </a:r>
                    </a:p>
                  </a:txBody>
                  <a:tcPr/>
                </a:tc>
                <a:tc>
                  <a:txBody>
                    <a:bodyPr/>
                    <a:lstStyle/>
                    <a:p>
                      <a:pPr algn="ctr"/>
                      <a:r>
                        <a:rPr lang="en-US" b="1" dirty="0"/>
                        <a:t>Unsuitable</a:t>
                      </a:r>
                    </a:p>
                  </a:txBody>
                  <a:tcPr/>
                </a:tc>
                <a:tc>
                  <a:txBody>
                    <a:bodyPr/>
                    <a:lstStyle/>
                    <a:p>
                      <a:pPr algn="ctr"/>
                      <a:r>
                        <a:rPr lang="en-US" b="1" dirty="0"/>
                        <a:t>Unsuitable</a:t>
                      </a:r>
                    </a:p>
                  </a:txBody>
                  <a:tcPr/>
                </a:tc>
                <a:tc>
                  <a:txBody>
                    <a:bodyPr/>
                    <a:lstStyle/>
                    <a:p>
                      <a:pPr algn="ctr"/>
                      <a:r>
                        <a:rPr lang="en-US" b="1" dirty="0"/>
                        <a:t>Unsuitable</a:t>
                      </a:r>
                    </a:p>
                  </a:txBody>
                  <a:tcPr/>
                </a:tc>
                <a:extLst>
                  <a:ext uri="{0D108BD9-81ED-4DB2-BD59-A6C34878D82A}">
                    <a16:rowId xmlns:a16="http://schemas.microsoft.com/office/drawing/2014/main" val="3203533193"/>
                  </a:ext>
                </a:extLst>
              </a:tr>
            </a:tbl>
          </a:graphicData>
        </a:graphic>
      </p:graphicFrame>
    </p:spTree>
    <p:extLst>
      <p:ext uri="{BB962C8B-B14F-4D97-AF65-F5344CB8AC3E}">
        <p14:creationId xmlns:p14="http://schemas.microsoft.com/office/powerpoint/2010/main" val="283351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6258-B1C6-AFB7-E724-2F5A285783A2}"/>
              </a:ext>
            </a:extLst>
          </p:cNvPr>
          <p:cNvSpPr>
            <a:spLocks noGrp="1"/>
          </p:cNvSpPr>
          <p:nvPr>
            <p:ph type="title"/>
          </p:nvPr>
        </p:nvSpPr>
        <p:spPr/>
        <p:txBody>
          <a:bodyPr>
            <a:normAutofit fontScale="90000"/>
          </a:bodyPr>
          <a:lstStyle/>
          <a:p>
            <a:r>
              <a:rPr lang="en-US" dirty="0"/>
              <a:t>Maximum Side-Wall Loading Rates for Other Types of Structures</a:t>
            </a:r>
          </a:p>
        </p:txBody>
      </p:sp>
      <p:graphicFrame>
        <p:nvGraphicFramePr>
          <p:cNvPr id="5" name="Table 4">
            <a:extLst>
              <a:ext uri="{FF2B5EF4-FFF2-40B4-BE49-F238E27FC236}">
                <a16:creationId xmlns:a16="http://schemas.microsoft.com/office/drawing/2014/main" id="{F080F334-D3C2-C75E-6DCD-7A8277484141}"/>
              </a:ext>
            </a:extLst>
          </p:cNvPr>
          <p:cNvGraphicFramePr>
            <a:graphicFrameLocks noGrp="1"/>
          </p:cNvGraphicFramePr>
          <p:nvPr>
            <p:extLst>
              <p:ext uri="{D42A27DB-BD31-4B8C-83A1-F6EECF244321}">
                <p14:modId xmlns:p14="http://schemas.microsoft.com/office/powerpoint/2010/main" val="2644464910"/>
              </p:ext>
            </p:extLst>
          </p:nvPr>
        </p:nvGraphicFramePr>
        <p:xfrm>
          <a:off x="762000" y="1905001"/>
          <a:ext cx="7391399" cy="4114800"/>
        </p:xfrm>
        <a:graphic>
          <a:graphicData uri="http://schemas.openxmlformats.org/drawingml/2006/table">
            <a:tbl>
              <a:tblPr firstRow="1" bandRow="1">
                <a:tableStyleId>{073A0DAA-6AF3-43AB-8588-CEC1D06C72B9}</a:tableStyleId>
              </a:tblPr>
              <a:tblGrid>
                <a:gridCol w="1527047">
                  <a:extLst>
                    <a:ext uri="{9D8B030D-6E8A-4147-A177-3AD203B41FA5}">
                      <a16:colId xmlns:a16="http://schemas.microsoft.com/office/drawing/2014/main" val="1165088459"/>
                    </a:ext>
                  </a:extLst>
                </a:gridCol>
                <a:gridCol w="1466088">
                  <a:extLst>
                    <a:ext uri="{9D8B030D-6E8A-4147-A177-3AD203B41FA5}">
                      <a16:colId xmlns:a16="http://schemas.microsoft.com/office/drawing/2014/main" val="2255971718"/>
                    </a:ext>
                  </a:extLst>
                </a:gridCol>
                <a:gridCol w="1466088">
                  <a:extLst>
                    <a:ext uri="{9D8B030D-6E8A-4147-A177-3AD203B41FA5}">
                      <a16:colId xmlns:a16="http://schemas.microsoft.com/office/drawing/2014/main" val="2372986094"/>
                    </a:ext>
                  </a:extLst>
                </a:gridCol>
                <a:gridCol w="1466088">
                  <a:extLst>
                    <a:ext uri="{9D8B030D-6E8A-4147-A177-3AD203B41FA5}">
                      <a16:colId xmlns:a16="http://schemas.microsoft.com/office/drawing/2014/main" val="1466198738"/>
                    </a:ext>
                  </a:extLst>
                </a:gridCol>
                <a:gridCol w="1466088">
                  <a:extLst>
                    <a:ext uri="{9D8B030D-6E8A-4147-A177-3AD203B41FA5}">
                      <a16:colId xmlns:a16="http://schemas.microsoft.com/office/drawing/2014/main" val="1188637601"/>
                    </a:ext>
                  </a:extLst>
                </a:gridCol>
              </a:tblGrid>
              <a:tr h="788756">
                <a:tc>
                  <a:txBody>
                    <a:bodyPr/>
                    <a:lstStyle/>
                    <a:p>
                      <a:pPr algn="ctr"/>
                      <a:r>
                        <a:rPr lang="en-US" b="1" dirty="0"/>
                        <a:t>Perc Rate</a:t>
                      </a:r>
                    </a:p>
                    <a:p>
                      <a:pPr algn="ctr"/>
                      <a:r>
                        <a:rPr lang="en-US" b="1" dirty="0"/>
                        <a:t>in</a:t>
                      </a:r>
                    </a:p>
                    <a:p>
                      <a:pPr algn="ctr"/>
                      <a:r>
                        <a:rPr lang="en-US" b="1" dirty="0"/>
                        <a:t>Min/inch</a:t>
                      </a:r>
                    </a:p>
                  </a:txBody>
                  <a:tcPr/>
                </a:tc>
                <a:tc>
                  <a:txBody>
                    <a:bodyPr/>
                    <a:lstStyle/>
                    <a:p>
                      <a:pPr algn="ctr"/>
                      <a:r>
                        <a:rPr lang="en-US" b="1" dirty="0"/>
                        <a:t>SQ. Ft./GPD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SQ. Ft./GPD</a:t>
                      </a:r>
                    </a:p>
                    <a:p>
                      <a:pPr algn="ctr"/>
                      <a:r>
                        <a:rPr lang="en-US" b="1" dirty="0"/>
                        <a:t>With Garbage Grinder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SQ. Ft./GPD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With Automatic Washer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SQ. Ft./GPD</a:t>
                      </a:r>
                    </a:p>
                    <a:p>
                      <a:pPr algn="ctr"/>
                      <a:r>
                        <a:rPr lang="en-US" b="1" dirty="0"/>
                        <a:t>With both GG &amp; AW</a:t>
                      </a:r>
                    </a:p>
                  </a:txBody>
                  <a:tcPr/>
                </a:tc>
                <a:extLst>
                  <a:ext uri="{0D108BD9-81ED-4DB2-BD59-A6C34878D82A}">
                    <a16:rowId xmlns:a16="http://schemas.microsoft.com/office/drawing/2014/main" val="4009025964"/>
                  </a:ext>
                </a:extLst>
              </a:tr>
              <a:tr h="315502">
                <a:tc>
                  <a:txBody>
                    <a:bodyPr/>
                    <a:lstStyle/>
                    <a:p>
                      <a:pPr algn="ctr"/>
                      <a:r>
                        <a:rPr lang="en-US" b="1" dirty="0"/>
                        <a:t>5 or less</a:t>
                      </a:r>
                    </a:p>
                  </a:txBody>
                  <a:tcPr/>
                </a:tc>
                <a:tc>
                  <a:txBody>
                    <a:bodyPr/>
                    <a:lstStyle/>
                    <a:p>
                      <a:pPr algn="ctr"/>
                      <a:r>
                        <a:rPr lang="en-US" dirty="0"/>
                        <a:t>0.45</a:t>
                      </a:r>
                    </a:p>
                  </a:txBody>
                  <a:tcPr/>
                </a:tc>
                <a:tc>
                  <a:txBody>
                    <a:bodyPr/>
                    <a:lstStyle/>
                    <a:p>
                      <a:pPr algn="ctr"/>
                      <a:r>
                        <a:rPr lang="en-US" dirty="0"/>
                        <a:t>0.54</a:t>
                      </a:r>
                    </a:p>
                  </a:txBody>
                  <a:tcPr/>
                </a:tc>
                <a:tc>
                  <a:txBody>
                    <a:bodyPr/>
                    <a:lstStyle/>
                    <a:p>
                      <a:pPr algn="ctr"/>
                      <a:r>
                        <a:rPr lang="en-US" dirty="0"/>
                        <a:t>0.63</a:t>
                      </a:r>
                    </a:p>
                  </a:txBody>
                  <a:tcPr/>
                </a:tc>
                <a:tc>
                  <a:txBody>
                    <a:bodyPr/>
                    <a:lstStyle/>
                    <a:p>
                      <a:pPr algn="ctr"/>
                      <a:r>
                        <a:rPr lang="en-US" dirty="0"/>
                        <a:t>0.72</a:t>
                      </a:r>
                    </a:p>
                  </a:txBody>
                  <a:tcPr/>
                </a:tc>
                <a:extLst>
                  <a:ext uri="{0D108BD9-81ED-4DB2-BD59-A6C34878D82A}">
                    <a16:rowId xmlns:a16="http://schemas.microsoft.com/office/drawing/2014/main" val="1293652694"/>
                  </a:ext>
                </a:extLst>
              </a:tr>
              <a:tr h="315502">
                <a:tc>
                  <a:txBody>
                    <a:bodyPr/>
                    <a:lstStyle/>
                    <a:p>
                      <a:pPr algn="ctr"/>
                      <a:r>
                        <a:rPr lang="en-US" b="1" dirty="0"/>
                        <a:t>10</a:t>
                      </a:r>
                    </a:p>
                  </a:txBody>
                  <a:tcPr/>
                </a:tc>
                <a:tc>
                  <a:txBody>
                    <a:bodyPr/>
                    <a:lstStyle/>
                    <a:p>
                      <a:pPr algn="ctr"/>
                      <a:r>
                        <a:rPr lang="en-US" dirty="0"/>
                        <a:t>0.63</a:t>
                      </a:r>
                    </a:p>
                  </a:txBody>
                  <a:tcPr/>
                </a:tc>
                <a:tc>
                  <a:txBody>
                    <a:bodyPr/>
                    <a:lstStyle/>
                    <a:p>
                      <a:pPr algn="ctr"/>
                      <a:r>
                        <a:rPr lang="en-US" dirty="0"/>
                        <a:t>0.76</a:t>
                      </a:r>
                    </a:p>
                  </a:txBody>
                  <a:tcPr/>
                </a:tc>
                <a:tc>
                  <a:txBody>
                    <a:bodyPr/>
                    <a:lstStyle/>
                    <a:p>
                      <a:pPr algn="ctr"/>
                      <a:r>
                        <a:rPr lang="en-US" dirty="0"/>
                        <a:t>0.88</a:t>
                      </a:r>
                    </a:p>
                  </a:txBody>
                  <a:tcPr/>
                </a:tc>
                <a:tc>
                  <a:txBody>
                    <a:bodyPr/>
                    <a:lstStyle/>
                    <a:p>
                      <a:pPr algn="ctr"/>
                      <a:r>
                        <a:rPr lang="en-US" dirty="0"/>
                        <a:t>1.01</a:t>
                      </a:r>
                    </a:p>
                  </a:txBody>
                  <a:tcPr/>
                </a:tc>
                <a:extLst>
                  <a:ext uri="{0D108BD9-81ED-4DB2-BD59-A6C34878D82A}">
                    <a16:rowId xmlns:a16="http://schemas.microsoft.com/office/drawing/2014/main" val="1205356390"/>
                  </a:ext>
                </a:extLst>
              </a:tr>
              <a:tr h="315502">
                <a:tc>
                  <a:txBody>
                    <a:bodyPr/>
                    <a:lstStyle/>
                    <a:p>
                      <a:pPr algn="ctr"/>
                      <a:r>
                        <a:rPr lang="en-US" b="1" dirty="0"/>
                        <a:t>15</a:t>
                      </a:r>
                    </a:p>
                  </a:txBody>
                  <a:tcPr/>
                </a:tc>
                <a:tc>
                  <a:txBody>
                    <a:bodyPr/>
                    <a:lstStyle/>
                    <a:p>
                      <a:pPr algn="ctr"/>
                      <a:r>
                        <a:rPr lang="en-US" dirty="0"/>
                        <a:t>0.78</a:t>
                      </a:r>
                    </a:p>
                  </a:txBody>
                  <a:tcPr/>
                </a:tc>
                <a:tc>
                  <a:txBody>
                    <a:bodyPr/>
                    <a:lstStyle/>
                    <a:p>
                      <a:pPr algn="ctr"/>
                      <a:r>
                        <a:rPr lang="en-US" dirty="0"/>
                        <a:t>0.94</a:t>
                      </a:r>
                    </a:p>
                  </a:txBody>
                  <a:tcPr/>
                </a:tc>
                <a:tc>
                  <a:txBody>
                    <a:bodyPr/>
                    <a:lstStyle/>
                    <a:p>
                      <a:pPr algn="ctr"/>
                      <a:r>
                        <a:rPr lang="en-US" dirty="0"/>
                        <a:t>1.09</a:t>
                      </a:r>
                    </a:p>
                  </a:txBody>
                  <a:tcPr/>
                </a:tc>
                <a:tc>
                  <a:txBody>
                    <a:bodyPr/>
                    <a:lstStyle/>
                    <a:p>
                      <a:pPr algn="ctr"/>
                      <a:r>
                        <a:rPr lang="en-US" dirty="0"/>
                        <a:t>1.25</a:t>
                      </a:r>
                    </a:p>
                  </a:txBody>
                  <a:tcPr/>
                </a:tc>
                <a:extLst>
                  <a:ext uri="{0D108BD9-81ED-4DB2-BD59-A6C34878D82A}">
                    <a16:rowId xmlns:a16="http://schemas.microsoft.com/office/drawing/2014/main" val="950418304"/>
                  </a:ext>
                </a:extLst>
              </a:tr>
              <a:tr h="315502">
                <a:tc>
                  <a:txBody>
                    <a:bodyPr/>
                    <a:lstStyle/>
                    <a:p>
                      <a:pPr algn="ctr"/>
                      <a:r>
                        <a:rPr lang="en-US" b="1" dirty="0"/>
                        <a:t>30</a:t>
                      </a:r>
                    </a:p>
                  </a:txBody>
                  <a:tcPr>
                    <a:lnB w="12700" cap="flat" cmpd="sng" algn="ctr">
                      <a:solidFill>
                        <a:schemeClr val="tx1"/>
                      </a:solidFill>
                      <a:prstDash val="solid"/>
                      <a:round/>
                      <a:headEnd type="none" w="med" len="med"/>
                      <a:tailEnd type="none" w="med" len="med"/>
                    </a:lnB>
                  </a:tcPr>
                </a:tc>
                <a:tc>
                  <a:txBody>
                    <a:bodyPr/>
                    <a:lstStyle/>
                    <a:p>
                      <a:pPr algn="ctr"/>
                      <a:r>
                        <a:rPr lang="en-US" dirty="0"/>
                        <a:t>1.10</a:t>
                      </a:r>
                    </a:p>
                  </a:txBody>
                  <a:tcPr>
                    <a:lnB w="12700" cap="flat" cmpd="sng" algn="ctr">
                      <a:solidFill>
                        <a:schemeClr val="tx1"/>
                      </a:solidFill>
                      <a:prstDash val="solid"/>
                      <a:round/>
                      <a:headEnd type="none" w="med" len="med"/>
                      <a:tailEnd type="none" w="med" len="med"/>
                    </a:lnB>
                  </a:tcPr>
                </a:tc>
                <a:tc>
                  <a:txBody>
                    <a:bodyPr/>
                    <a:lstStyle/>
                    <a:p>
                      <a:pPr algn="ctr"/>
                      <a:r>
                        <a:rPr lang="en-US" dirty="0"/>
                        <a:t>1.32</a:t>
                      </a:r>
                    </a:p>
                  </a:txBody>
                  <a:tcPr>
                    <a:lnB w="12700" cap="flat" cmpd="sng" algn="ctr">
                      <a:solidFill>
                        <a:schemeClr val="tx1"/>
                      </a:solidFill>
                      <a:prstDash val="solid"/>
                      <a:round/>
                      <a:headEnd type="none" w="med" len="med"/>
                      <a:tailEnd type="none" w="med" len="med"/>
                    </a:lnB>
                  </a:tcPr>
                </a:tc>
                <a:tc>
                  <a:txBody>
                    <a:bodyPr/>
                    <a:lstStyle/>
                    <a:p>
                      <a:pPr algn="ctr"/>
                      <a:r>
                        <a:rPr lang="en-US" dirty="0"/>
                        <a:t>1.54</a:t>
                      </a:r>
                    </a:p>
                  </a:txBody>
                  <a:tcPr>
                    <a:lnB w="12700" cap="flat" cmpd="sng" algn="ctr">
                      <a:solidFill>
                        <a:schemeClr val="tx1"/>
                      </a:solidFill>
                      <a:prstDash val="solid"/>
                      <a:round/>
                      <a:headEnd type="none" w="med" len="med"/>
                      <a:tailEnd type="none" w="med" len="med"/>
                    </a:lnB>
                  </a:tcPr>
                </a:tc>
                <a:tc>
                  <a:txBody>
                    <a:bodyPr/>
                    <a:lstStyle/>
                    <a:p>
                      <a:pPr algn="ctr"/>
                      <a:r>
                        <a:rPr lang="en-US" dirty="0"/>
                        <a:t>1.76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1761749"/>
                  </a:ext>
                </a:extLst>
              </a:tr>
              <a:tr h="315502">
                <a:tc gridSpan="5">
                  <a:txBody>
                    <a:bodyPr/>
                    <a:lstStyle/>
                    <a:p>
                      <a:pPr algn="ctr"/>
                      <a:r>
                        <a:rPr lang="en-US" dirty="0">
                          <a:solidFill>
                            <a:schemeClr val="tx1"/>
                          </a:solidFill>
                        </a:rPr>
                        <a:t>Soil Suitable for Summer Use Only</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610676964"/>
                  </a:ext>
                </a:extLst>
              </a:tr>
              <a:tr h="315502">
                <a:tc>
                  <a:txBody>
                    <a:bodyPr/>
                    <a:lstStyle/>
                    <a:p>
                      <a:pPr algn="ctr"/>
                      <a:r>
                        <a:rPr lang="en-US" b="1" dirty="0"/>
                        <a:t>45</a:t>
                      </a:r>
                    </a:p>
                  </a:txBody>
                  <a:tcPr>
                    <a:lnT w="12700" cmpd="sng">
                      <a:noFill/>
                    </a:lnT>
                  </a:tcPr>
                </a:tc>
                <a:tc>
                  <a:txBody>
                    <a:bodyPr/>
                    <a:lstStyle/>
                    <a:p>
                      <a:pPr algn="ctr"/>
                      <a:r>
                        <a:rPr lang="en-US" dirty="0"/>
                        <a:t>1.34</a:t>
                      </a:r>
                    </a:p>
                  </a:txBody>
                  <a:tcPr>
                    <a:lnT w="12700" cmpd="sng">
                      <a:noFill/>
                    </a:lnT>
                  </a:tcPr>
                </a:tc>
                <a:tc>
                  <a:txBody>
                    <a:bodyPr/>
                    <a:lstStyle/>
                    <a:p>
                      <a:pPr algn="ctr"/>
                      <a:r>
                        <a:rPr lang="en-US" dirty="0"/>
                        <a:t>1.61</a:t>
                      </a:r>
                    </a:p>
                  </a:txBody>
                  <a:tcPr>
                    <a:lnT w="12700" cmpd="sng">
                      <a:noFill/>
                    </a:lnT>
                  </a:tcPr>
                </a:tc>
                <a:tc>
                  <a:txBody>
                    <a:bodyPr/>
                    <a:lstStyle/>
                    <a:p>
                      <a:pPr algn="ctr"/>
                      <a:r>
                        <a:rPr lang="en-US" dirty="0"/>
                        <a:t>1.88</a:t>
                      </a:r>
                    </a:p>
                  </a:txBody>
                  <a:tcPr>
                    <a:lnT w="12700" cmpd="sng">
                      <a:noFill/>
                    </a:lnT>
                  </a:tcPr>
                </a:tc>
                <a:tc>
                  <a:txBody>
                    <a:bodyPr/>
                    <a:lstStyle/>
                    <a:p>
                      <a:pPr algn="ctr"/>
                      <a:r>
                        <a:rPr lang="en-US" dirty="0"/>
                        <a:t>2.15</a:t>
                      </a:r>
                    </a:p>
                  </a:txBody>
                  <a:tcPr>
                    <a:lnT w="12700" cmpd="sng">
                      <a:noFill/>
                    </a:lnT>
                  </a:tcPr>
                </a:tc>
                <a:extLst>
                  <a:ext uri="{0D108BD9-81ED-4DB2-BD59-A6C34878D82A}">
                    <a16:rowId xmlns:a16="http://schemas.microsoft.com/office/drawing/2014/main" val="346124914"/>
                  </a:ext>
                </a:extLst>
              </a:tr>
              <a:tr h="315502">
                <a:tc>
                  <a:txBody>
                    <a:bodyPr/>
                    <a:lstStyle/>
                    <a:p>
                      <a:pPr algn="ctr"/>
                      <a:r>
                        <a:rPr lang="en-US" b="1" dirty="0"/>
                        <a:t>60</a:t>
                      </a:r>
                    </a:p>
                  </a:txBody>
                  <a:tcPr>
                    <a:lnB w="12700" cap="flat" cmpd="sng" algn="ctr">
                      <a:solidFill>
                        <a:schemeClr val="tx1"/>
                      </a:solidFill>
                      <a:prstDash val="solid"/>
                      <a:round/>
                      <a:headEnd type="none" w="med" len="med"/>
                      <a:tailEnd type="none" w="med" len="med"/>
                    </a:lnB>
                  </a:tcPr>
                </a:tc>
                <a:tc>
                  <a:txBody>
                    <a:bodyPr/>
                    <a:lstStyle/>
                    <a:p>
                      <a:pPr algn="ctr"/>
                      <a:r>
                        <a:rPr lang="en-US" b="0" dirty="0"/>
                        <a:t>1.55</a:t>
                      </a:r>
                    </a:p>
                  </a:txBody>
                  <a:tcPr>
                    <a:lnB w="12700" cap="flat" cmpd="sng" algn="ctr">
                      <a:solidFill>
                        <a:schemeClr val="tx1"/>
                      </a:solidFill>
                      <a:prstDash val="solid"/>
                      <a:round/>
                      <a:headEnd type="none" w="med" len="med"/>
                      <a:tailEnd type="none" w="med" len="med"/>
                    </a:lnB>
                  </a:tcPr>
                </a:tc>
                <a:tc>
                  <a:txBody>
                    <a:bodyPr/>
                    <a:lstStyle/>
                    <a:p>
                      <a:pPr algn="ctr"/>
                      <a:r>
                        <a:rPr lang="en-US" b="0" dirty="0"/>
                        <a:t>1.86</a:t>
                      </a:r>
                    </a:p>
                  </a:txBody>
                  <a:tcPr>
                    <a:lnB w="12700" cap="flat" cmpd="sng" algn="ctr">
                      <a:solidFill>
                        <a:schemeClr val="tx1"/>
                      </a:solidFill>
                      <a:prstDash val="solid"/>
                      <a:round/>
                      <a:headEnd type="none" w="med" len="med"/>
                      <a:tailEnd type="none" w="med" len="med"/>
                    </a:lnB>
                  </a:tcPr>
                </a:tc>
                <a:tc>
                  <a:txBody>
                    <a:bodyPr/>
                    <a:lstStyle/>
                    <a:p>
                      <a:pPr algn="ctr"/>
                      <a:r>
                        <a:rPr lang="en-US" dirty="0"/>
                        <a:t>2.17</a:t>
                      </a:r>
                    </a:p>
                  </a:txBody>
                  <a:tcPr>
                    <a:lnB w="12700" cap="flat" cmpd="sng" algn="ctr">
                      <a:solidFill>
                        <a:schemeClr val="tx1"/>
                      </a:solidFill>
                      <a:prstDash val="solid"/>
                      <a:round/>
                      <a:headEnd type="none" w="med" len="med"/>
                      <a:tailEnd type="none" w="med" len="med"/>
                    </a:lnB>
                  </a:tcPr>
                </a:tc>
                <a:tc>
                  <a:txBody>
                    <a:bodyPr/>
                    <a:lstStyle/>
                    <a:p>
                      <a:pPr algn="ctr"/>
                      <a:r>
                        <a:rPr lang="en-US" dirty="0"/>
                        <a:t>2.48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260830"/>
                  </a:ext>
                </a:extLst>
              </a:tr>
              <a:tr h="335279">
                <a:tc>
                  <a:txBody>
                    <a:bodyPr/>
                    <a:lstStyle/>
                    <a:p>
                      <a:pPr algn="ctr"/>
                      <a:r>
                        <a:rPr lang="en-US" b="1" dirty="0"/>
                        <a:t>Over 60</a:t>
                      </a:r>
                    </a:p>
                  </a:txBody>
                  <a:tcPr>
                    <a:lnT w="12700" cap="flat" cmpd="sng" algn="ctr">
                      <a:solidFill>
                        <a:schemeClr val="tx1"/>
                      </a:solidFill>
                      <a:prstDash val="solid"/>
                      <a:round/>
                      <a:headEnd type="none" w="med" len="med"/>
                      <a:tailEnd type="none" w="med" len="med"/>
                    </a:lnT>
                  </a:tcPr>
                </a:tc>
                <a:tc gridSpan="4">
                  <a:txBody>
                    <a:bodyPr/>
                    <a:lstStyle/>
                    <a:p>
                      <a:pPr algn="ctr"/>
                      <a:r>
                        <a:rPr lang="en-US" b="1" dirty="0"/>
                        <a:t>Unsuitable For Subsurface Disposal   </a:t>
                      </a:r>
                    </a:p>
                  </a:txBody>
                  <a:tcPr>
                    <a:lnT w="12700" cap="flat" cmpd="sng" algn="ctr">
                      <a:solidFill>
                        <a:schemeClr val="tx1"/>
                      </a:solidFill>
                      <a:prstDash val="solid"/>
                      <a:round/>
                      <a:headEnd type="none" w="med" len="med"/>
                      <a:tailEnd type="none" w="med" len="med"/>
                    </a:lnT>
                  </a:tcPr>
                </a:tc>
                <a:tc hMerge="1">
                  <a:txBody>
                    <a:bodyPr/>
                    <a:lstStyle/>
                    <a:p>
                      <a:endParaRPr/>
                    </a:p>
                  </a:txBody>
                  <a:tcPr/>
                </a:tc>
                <a:tc hMerge="1">
                  <a:txBody>
                    <a:bodyPr/>
                    <a:lstStyle/>
                    <a:p>
                      <a:endParaRPr/>
                    </a:p>
                  </a:txBody>
                  <a:tcPr/>
                </a:tc>
                <a:tc hMerge="1">
                  <a:txBody>
                    <a:bodyPr/>
                    <a:lstStyle/>
                    <a:p>
                      <a:pPr algn="ctr"/>
                      <a:endParaRPr lang="en-US" b="1" dirty="0"/>
                    </a:p>
                  </a:txBody>
                  <a:tcPr/>
                </a:tc>
                <a:extLst>
                  <a:ext uri="{0D108BD9-81ED-4DB2-BD59-A6C34878D82A}">
                    <a16:rowId xmlns:a16="http://schemas.microsoft.com/office/drawing/2014/main" val="3203533193"/>
                  </a:ext>
                </a:extLst>
              </a:tr>
            </a:tbl>
          </a:graphicData>
        </a:graphic>
      </p:graphicFrame>
    </p:spTree>
    <p:extLst>
      <p:ext uri="{BB962C8B-B14F-4D97-AF65-F5344CB8AC3E}">
        <p14:creationId xmlns:p14="http://schemas.microsoft.com/office/powerpoint/2010/main" val="57458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8CDF-5706-BC95-30B6-28693396E30C}"/>
              </a:ext>
            </a:extLst>
          </p:cNvPr>
          <p:cNvSpPr>
            <a:spLocks noGrp="1"/>
          </p:cNvSpPr>
          <p:nvPr>
            <p:ph type="title"/>
          </p:nvPr>
        </p:nvSpPr>
        <p:spPr/>
        <p:txBody>
          <a:bodyPr/>
          <a:lstStyle/>
          <a:p>
            <a:r>
              <a:rPr lang="en-US" dirty="0"/>
              <a:t>Groundwater Was Addressed For The First Time</a:t>
            </a:r>
          </a:p>
        </p:txBody>
      </p:sp>
      <p:sp>
        <p:nvSpPr>
          <p:cNvPr id="3" name="Text Placeholder 2">
            <a:extLst>
              <a:ext uri="{FF2B5EF4-FFF2-40B4-BE49-F238E27FC236}">
                <a16:creationId xmlns:a16="http://schemas.microsoft.com/office/drawing/2014/main" id="{B380D232-0822-FF61-169D-FBB0461015C5}"/>
              </a:ext>
            </a:extLst>
          </p:cNvPr>
          <p:cNvSpPr>
            <a:spLocks noGrp="1"/>
          </p:cNvSpPr>
          <p:nvPr>
            <p:ph type="body" idx="1"/>
          </p:nvPr>
        </p:nvSpPr>
        <p:spPr/>
        <p:txBody>
          <a:bodyPr/>
          <a:lstStyle/>
          <a:p>
            <a:r>
              <a:rPr lang="en-US" b="1" dirty="0"/>
              <a:t>The bottom of the SSWD systems had to be at less 24 inches above maximum ground water table, bedrock, or impervious strata.</a:t>
            </a:r>
          </a:p>
          <a:p>
            <a:r>
              <a:rPr lang="en-US" dirty="0"/>
              <a:t>The maximum groundwater table had to  be </a:t>
            </a:r>
            <a:r>
              <a:rPr lang="en-US" b="1" dirty="0"/>
              <a:t>determined during the time of year </a:t>
            </a:r>
            <a:r>
              <a:rPr lang="en-US" dirty="0"/>
              <a:t>when ground water was at its highest elevation.</a:t>
            </a:r>
          </a:p>
          <a:p>
            <a:r>
              <a:rPr lang="en-US" dirty="0"/>
              <a:t>The maximum groundwater data published by the U.S. Department of Agriculture; Soil Conservation Service could be used if the soil profit’s name was known.</a:t>
            </a:r>
          </a:p>
          <a:p>
            <a:r>
              <a:rPr lang="en-US" b="1" dirty="0"/>
              <a:t>Think about it</a:t>
            </a:r>
            <a:r>
              <a:rPr lang="en-US" dirty="0"/>
              <a:t>. To meet this requirement, the typical engineer, land surveyor, or master plumber had to dig exploratory holes in the spring or late fall.</a:t>
            </a:r>
          </a:p>
        </p:txBody>
      </p:sp>
    </p:spTree>
    <p:extLst>
      <p:ext uri="{BB962C8B-B14F-4D97-AF65-F5344CB8AC3E}">
        <p14:creationId xmlns:p14="http://schemas.microsoft.com/office/powerpoint/2010/main" val="265568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9569F-F6A3-1765-B960-34F984A7950F}"/>
              </a:ext>
            </a:extLst>
          </p:cNvPr>
          <p:cNvSpPr>
            <a:spLocks noGrp="1"/>
          </p:cNvSpPr>
          <p:nvPr>
            <p:ph type="title"/>
          </p:nvPr>
        </p:nvSpPr>
        <p:spPr/>
        <p:txBody>
          <a:bodyPr>
            <a:normAutofit/>
          </a:bodyPr>
          <a:lstStyle/>
          <a:p>
            <a:r>
              <a:rPr lang="en-US" sz="4400" dirty="0"/>
              <a:t>Maximum Slope of Disposal Site</a:t>
            </a:r>
          </a:p>
        </p:txBody>
      </p:sp>
      <p:sp>
        <p:nvSpPr>
          <p:cNvPr id="3" name="Text Placeholder 2">
            <a:extLst>
              <a:ext uri="{FF2B5EF4-FFF2-40B4-BE49-F238E27FC236}">
                <a16:creationId xmlns:a16="http://schemas.microsoft.com/office/drawing/2014/main" id="{AC25505B-CEB9-640F-198E-638B471E4746}"/>
              </a:ext>
            </a:extLst>
          </p:cNvPr>
          <p:cNvSpPr>
            <a:spLocks noGrp="1"/>
          </p:cNvSpPr>
          <p:nvPr>
            <p:ph type="body" idx="1"/>
          </p:nvPr>
        </p:nvSpPr>
        <p:spPr/>
        <p:txBody>
          <a:bodyPr/>
          <a:lstStyle/>
          <a:p>
            <a:endParaRPr lang="en-US" dirty="0"/>
          </a:p>
          <a:p>
            <a:r>
              <a:rPr lang="en-US" sz="2400" dirty="0"/>
              <a:t>SWDS systems could not be installed if the site sloped more than 12%. </a:t>
            </a:r>
          </a:p>
        </p:txBody>
      </p:sp>
      <p:cxnSp>
        <p:nvCxnSpPr>
          <p:cNvPr id="5" name="Straight Connector 4">
            <a:extLst>
              <a:ext uri="{FF2B5EF4-FFF2-40B4-BE49-F238E27FC236}">
                <a16:creationId xmlns:a16="http://schemas.microsoft.com/office/drawing/2014/main" id="{E4E2E730-36DF-3969-F6B2-421B5EC0A844}"/>
              </a:ext>
            </a:extLst>
          </p:cNvPr>
          <p:cNvCxnSpPr>
            <a:cxnSpLocks/>
          </p:cNvCxnSpPr>
          <p:nvPr/>
        </p:nvCxnSpPr>
        <p:spPr>
          <a:xfrm flipV="1">
            <a:off x="1447800" y="3048000"/>
            <a:ext cx="6477000" cy="1524000"/>
          </a:xfrm>
          <a:prstGeom prst="line">
            <a:avLst/>
          </a:prstGeom>
          <a:ln w="762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50FEAFD-7AB9-7E55-9D7C-652B64350F79}"/>
              </a:ext>
            </a:extLst>
          </p:cNvPr>
          <p:cNvSpPr txBox="1"/>
          <p:nvPr/>
        </p:nvSpPr>
        <p:spPr>
          <a:xfrm>
            <a:off x="4724400" y="4572000"/>
            <a:ext cx="959943" cy="369332"/>
          </a:xfrm>
          <a:prstGeom prst="rect">
            <a:avLst/>
          </a:prstGeom>
          <a:noFill/>
        </p:spPr>
        <p:txBody>
          <a:bodyPr wrap="none" rtlCol="0">
            <a:spAutoFit/>
          </a:bodyPr>
          <a:lstStyle/>
          <a:p>
            <a:r>
              <a:rPr lang="en-US" dirty="0"/>
              <a:t>100 feet</a:t>
            </a:r>
          </a:p>
        </p:txBody>
      </p:sp>
      <p:sp>
        <p:nvSpPr>
          <p:cNvPr id="13" name="TextBox 12">
            <a:extLst>
              <a:ext uri="{FF2B5EF4-FFF2-40B4-BE49-F238E27FC236}">
                <a16:creationId xmlns:a16="http://schemas.microsoft.com/office/drawing/2014/main" id="{662647F7-D10D-E034-C264-B1241D4C67B5}"/>
              </a:ext>
            </a:extLst>
          </p:cNvPr>
          <p:cNvSpPr txBox="1"/>
          <p:nvPr/>
        </p:nvSpPr>
        <p:spPr>
          <a:xfrm>
            <a:off x="7532981" y="3672748"/>
            <a:ext cx="842923" cy="369332"/>
          </a:xfrm>
          <a:prstGeom prst="rect">
            <a:avLst/>
          </a:prstGeom>
          <a:noFill/>
        </p:spPr>
        <p:txBody>
          <a:bodyPr wrap="none" rtlCol="0">
            <a:spAutoFit/>
          </a:bodyPr>
          <a:lstStyle/>
          <a:p>
            <a:r>
              <a:rPr lang="en-US" dirty="0"/>
              <a:t>12 feet</a:t>
            </a:r>
          </a:p>
        </p:txBody>
      </p:sp>
      <p:cxnSp>
        <p:nvCxnSpPr>
          <p:cNvPr id="15" name="Straight Arrow Connector 14">
            <a:extLst>
              <a:ext uri="{FF2B5EF4-FFF2-40B4-BE49-F238E27FC236}">
                <a16:creationId xmlns:a16="http://schemas.microsoft.com/office/drawing/2014/main" id="{1F04118D-DC56-5B23-7BBB-8A63B655ED27}"/>
              </a:ext>
            </a:extLst>
          </p:cNvPr>
          <p:cNvCxnSpPr>
            <a:cxnSpLocks/>
            <a:stCxn id="11" idx="1"/>
          </p:cNvCxnSpPr>
          <p:nvPr/>
        </p:nvCxnSpPr>
        <p:spPr>
          <a:xfrm flipH="1" flipV="1">
            <a:off x="1554480" y="4742626"/>
            <a:ext cx="3169920" cy="14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F1EAA674-5BAD-3D43-A580-E2C4DA0F8341}"/>
              </a:ext>
            </a:extLst>
          </p:cNvPr>
          <p:cNvCxnSpPr>
            <a:stCxn id="11" idx="3"/>
          </p:cNvCxnSpPr>
          <p:nvPr/>
        </p:nvCxnSpPr>
        <p:spPr>
          <a:xfrm>
            <a:off x="5684343" y="4756666"/>
            <a:ext cx="22700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E20636D3-6762-84FE-908B-0374E8234559}"/>
              </a:ext>
            </a:extLst>
          </p:cNvPr>
          <p:cNvCxnSpPr/>
          <p:nvPr/>
        </p:nvCxnSpPr>
        <p:spPr>
          <a:xfrm flipV="1">
            <a:off x="7924800" y="3200400"/>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8F4BA91D-4DFF-94BE-2920-ADE245644D75}"/>
              </a:ext>
            </a:extLst>
          </p:cNvPr>
          <p:cNvCxnSpPr>
            <a:stCxn id="13" idx="2"/>
          </p:cNvCxnSpPr>
          <p:nvPr/>
        </p:nvCxnSpPr>
        <p:spPr>
          <a:xfrm flipH="1">
            <a:off x="7954442" y="4042080"/>
            <a:ext cx="1" cy="606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148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903E-91A3-E3E9-B74D-8B82B8EF23BD}"/>
              </a:ext>
            </a:extLst>
          </p:cNvPr>
          <p:cNvSpPr>
            <a:spLocks noGrp="1"/>
          </p:cNvSpPr>
          <p:nvPr>
            <p:ph type="title"/>
          </p:nvPr>
        </p:nvSpPr>
        <p:spPr/>
        <p:txBody>
          <a:bodyPr/>
          <a:lstStyle/>
          <a:p>
            <a:r>
              <a:rPr lang="en-US" dirty="0"/>
              <a:t>Man-Made Areas</a:t>
            </a:r>
          </a:p>
        </p:txBody>
      </p:sp>
      <p:sp>
        <p:nvSpPr>
          <p:cNvPr id="3" name="Text Placeholder 2">
            <a:extLst>
              <a:ext uri="{FF2B5EF4-FFF2-40B4-BE49-F238E27FC236}">
                <a16:creationId xmlns:a16="http://schemas.microsoft.com/office/drawing/2014/main" id="{C154F9A4-D8C7-68E1-2672-D6A7A0C61DF0}"/>
              </a:ext>
            </a:extLst>
          </p:cNvPr>
          <p:cNvSpPr>
            <a:spLocks noGrp="1"/>
          </p:cNvSpPr>
          <p:nvPr>
            <p:ph type="body" idx="1"/>
          </p:nvPr>
        </p:nvSpPr>
        <p:spPr/>
        <p:txBody>
          <a:bodyPr/>
          <a:lstStyle/>
          <a:p>
            <a:r>
              <a:rPr lang="en-US" b="1" dirty="0"/>
              <a:t>There was a lot of requirements concerning man-make areas:</a:t>
            </a:r>
            <a:endParaRPr lang="en-US" dirty="0"/>
          </a:p>
          <a:p>
            <a:pPr marL="457200" indent="-457200">
              <a:buFont typeface="+mj-lt"/>
              <a:buAutoNum type="arabicPeriod"/>
            </a:pPr>
            <a:r>
              <a:rPr lang="en-US" dirty="0"/>
              <a:t>Fill must extend at least 25 feet beyond the disposal bed.</a:t>
            </a:r>
          </a:p>
          <a:p>
            <a:pPr marL="457200" indent="-457200">
              <a:buFont typeface="+mj-lt"/>
              <a:buAutoNum type="arabicPeriod"/>
            </a:pPr>
            <a:r>
              <a:rPr lang="en-US" dirty="0"/>
              <a:t>The fill must slope at a maximum of 10%  to the original ground.</a:t>
            </a:r>
          </a:p>
          <a:p>
            <a:pPr marL="457200" indent="-457200">
              <a:buFont typeface="+mj-lt"/>
              <a:buAutoNum type="arabicPeriod"/>
            </a:pPr>
            <a:r>
              <a:rPr lang="en-US" dirty="0"/>
              <a:t>The fill material must have similar perc rates and soil characteristics and the ground below it.</a:t>
            </a:r>
          </a:p>
          <a:p>
            <a:pPr marL="457200" indent="-457200">
              <a:buFont typeface="+mj-lt"/>
              <a:buAutoNum type="arabicPeriod"/>
            </a:pPr>
            <a:r>
              <a:rPr lang="en-US" dirty="0"/>
              <a:t>The original ground surface must be scarified before placing the fill. </a:t>
            </a:r>
          </a:p>
          <a:p>
            <a:pPr marL="457200" indent="-457200">
              <a:buFont typeface="+mj-lt"/>
              <a:buAutoNum type="arabicPeriod"/>
            </a:pPr>
            <a:r>
              <a:rPr lang="en-US" dirty="0"/>
              <a:t>The fill must be mechanically or hydraulically compacted in 8-inch layers or allowed to settle for at least 6 months</a:t>
            </a:r>
          </a:p>
          <a:p>
            <a:r>
              <a:rPr lang="en-US" b="1" dirty="0"/>
              <a:t>How would you like to ensure your man-make site met this criteria?</a:t>
            </a:r>
          </a:p>
        </p:txBody>
      </p:sp>
    </p:spTree>
    <p:extLst>
      <p:ext uri="{BB962C8B-B14F-4D97-AF65-F5344CB8AC3E}">
        <p14:creationId xmlns:p14="http://schemas.microsoft.com/office/powerpoint/2010/main" val="2772174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7630-06EC-B32E-90B6-C0409F4C0662}"/>
              </a:ext>
            </a:extLst>
          </p:cNvPr>
          <p:cNvSpPr>
            <a:spLocks noGrp="1"/>
          </p:cNvSpPr>
          <p:nvPr>
            <p:ph type="title"/>
          </p:nvPr>
        </p:nvSpPr>
        <p:spPr/>
        <p:txBody>
          <a:bodyPr/>
          <a:lstStyle/>
          <a:p>
            <a:r>
              <a:rPr lang="en-US" dirty="0"/>
              <a:t>Disposal Trench Requirements</a:t>
            </a:r>
          </a:p>
        </p:txBody>
      </p:sp>
      <p:sp>
        <p:nvSpPr>
          <p:cNvPr id="3" name="Text Placeholder 2">
            <a:extLst>
              <a:ext uri="{FF2B5EF4-FFF2-40B4-BE49-F238E27FC236}">
                <a16:creationId xmlns:a16="http://schemas.microsoft.com/office/drawing/2014/main" id="{ED78E046-3832-611C-868C-7BE28B87FEF3}"/>
              </a:ext>
            </a:extLst>
          </p:cNvPr>
          <p:cNvSpPr>
            <a:spLocks noGrp="1"/>
          </p:cNvSpPr>
          <p:nvPr>
            <p:ph type="body" idx="1"/>
          </p:nvPr>
        </p:nvSpPr>
        <p:spPr/>
        <p:txBody>
          <a:bodyPr/>
          <a:lstStyle/>
          <a:p>
            <a:endParaRPr lang="en-US" dirty="0"/>
          </a:p>
        </p:txBody>
      </p:sp>
      <p:graphicFrame>
        <p:nvGraphicFramePr>
          <p:cNvPr id="5" name="Table 4">
            <a:extLst>
              <a:ext uri="{FF2B5EF4-FFF2-40B4-BE49-F238E27FC236}">
                <a16:creationId xmlns:a16="http://schemas.microsoft.com/office/drawing/2014/main" id="{D64367F9-B3CB-537C-CB12-FFA461563CA2}"/>
              </a:ext>
            </a:extLst>
          </p:cNvPr>
          <p:cNvGraphicFramePr>
            <a:graphicFrameLocks noGrp="1"/>
          </p:cNvGraphicFramePr>
          <p:nvPr>
            <p:extLst>
              <p:ext uri="{D42A27DB-BD31-4B8C-83A1-F6EECF244321}">
                <p14:modId xmlns:p14="http://schemas.microsoft.com/office/powerpoint/2010/main" val="1932634950"/>
              </p:ext>
            </p:extLst>
          </p:nvPr>
        </p:nvGraphicFramePr>
        <p:xfrm>
          <a:off x="822959" y="1845735"/>
          <a:ext cx="7498081" cy="4383770"/>
        </p:xfrm>
        <a:graphic>
          <a:graphicData uri="http://schemas.openxmlformats.org/drawingml/2006/table">
            <a:tbl>
              <a:tblPr firstRow="1" bandRow="1">
                <a:tableStyleId>{073A0DAA-6AF3-43AB-8588-CEC1D06C72B9}</a:tableStyleId>
              </a:tblPr>
              <a:tblGrid>
                <a:gridCol w="5577841">
                  <a:extLst>
                    <a:ext uri="{9D8B030D-6E8A-4147-A177-3AD203B41FA5}">
                      <a16:colId xmlns:a16="http://schemas.microsoft.com/office/drawing/2014/main" val="2601155272"/>
                    </a:ext>
                  </a:extLst>
                </a:gridCol>
                <a:gridCol w="1920240">
                  <a:extLst>
                    <a:ext uri="{9D8B030D-6E8A-4147-A177-3AD203B41FA5}">
                      <a16:colId xmlns:a16="http://schemas.microsoft.com/office/drawing/2014/main" val="377496494"/>
                    </a:ext>
                  </a:extLst>
                </a:gridCol>
              </a:tblGrid>
              <a:tr h="357574">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2411686439"/>
                  </a:ext>
                </a:extLst>
              </a:tr>
              <a:tr h="357574">
                <a:tc>
                  <a:txBody>
                    <a:bodyPr/>
                    <a:lstStyle/>
                    <a:p>
                      <a:r>
                        <a:rPr lang="en-US" dirty="0"/>
                        <a:t>Maximum No. in field if trenches &gt;100-ft</a:t>
                      </a:r>
                    </a:p>
                  </a:txBody>
                  <a:tcPr/>
                </a:tc>
                <a:tc>
                  <a:txBody>
                    <a:bodyPr/>
                    <a:lstStyle/>
                    <a:p>
                      <a:r>
                        <a:rPr lang="en-US" dirty="0"/>
                        <a:t>2</a:t>
                      </a:r>
                    </a:p>
                  </a:txBody>
                  <a:tcPr/>
                </a:tc>
                <a:extLst>
                  <a:ext uri="{0D108BD9-81ED-4DB2-BD59-A6C34878D82A}">
                    <a16:rowId xmlns:a16="http://schemas.microsoft.com/office/drawing/2014/main" val="3239409060"/>
                  </a:ext>
                </a:extLst>
              </a:tr>
              <a:tr h="357574">
                <a:tc>
                  <a:txBody>
                    <a:bodyPr/>
                    <a:lstStyle/>
                    <a:p>
                      <a:r>
                        <a:rPr lang="en-US" dirty="0"/>
                        <a:t>Maximum length of trench</a:t>
                      </a:r>
                    </a:p>
                  </a:txBody>
                  <a:tcPr/>
                </a:tc>
                <a:tc>
                  <a:txBody>
                    <a:bodyPr/>
                    <a:lstStyle/>
                    <a:p>
                      <a:r>
                        <a:rPr lang="en-US" dirty="0"/>
                        <a:t>100 ft</a:t>
                      </a:r>
                    </a:p>
                  </a:txBody>
                  <a:tcPr/>
                </a:tc>
                <a:extLst>
                  <a:ext uri="{0D108BD9-81ED-4DB2-BD59-A6C34878D82A}">
                    <a16:rowId xmlns:a16="http://schemas.microsoft.com/office/drawing/2014/main" val="2855572353"/>
                  </a:ext>
                </a:extLst>
              </a:tr>
              <a:tr h="357574">
                <a:tc>
                  <a:txBody>
                    <a:bodyPr/>
                    <a:lstStyle/>
                    <a:p>
                      <a:r>
                        <a:rPr lang="en-US" dirty="0"/>
                        <a:t>Minimum length of trench </a:t>
                      </a:r>
                    </a:p>
                  </a:txBody>
                  <a:tcPr/>
                </a:tc>
                <a:tc>
                  <a:txBody>
                    <a:bodyPr/>
                    <a:lstStyle/>
                    <a:p>
                      <a:r>
                        <a:rPr lang="en-US" dirty="0"/>
                        <a:t>60 ft</a:t>
                      </a:r>
                    </a:p>
                  </a:txBody>
                  <a:tcPr/>
                </a:tc>
                <a:extLst>
                  <a:ext uri="{0D108BD9-81ED-4DB2-BD59-A6C34878D82A}">
                    <a16:rowId xmlns:a16="http://schemas.microsoft.com/office/drawing/2014/main" val="274464754"/>
                  </a:ext>
                </a:extLst>
              </a:tr>
              <a:tr h="357574">
                <a:tc>
                  <a:txBody>
                    <a:bodyPr/>
                    <a:lstStyle/>
                    <a:p>
                      <a:r>
                        <a:rPr lang="en-US" dirty="0"/>
                        <a:t>Minimum width of trench bottom</a:t>
                      </a:r>
                    </a:p>
                  </a:txBody>
                  <a:tcPr/>
                </a:tc>
                <a:tc>
                  <a:txBody>
                    <a:bodyPr/>
                    <a:lstStyle/>
                    <a:p>
                      <a:r>
                        <a:rPr lang="en-US" dirty="0"/>
                        <a:t>2 feet</a:t>
                      </a:r>
                    </a:p>
                  </a:txBody>
                  <a:tcPr/>
                </a:tc>
                <a:extLst>
                  <a:ext uri="{0D108BD9-81ED-4DB2-BD59-A6C34878D82A}">
                    <a16:rowId xmlns:a16="http://schemas.microsoft.com/office/drawing/2014/main" val="592356565"/>
                  </a:ext>
                </a:extLst>
              </a:tr>
              <a:tr h="357574">
                <a:tc>
                  <a:txBody>
                    <a:bodyPr/>
                    <a:lstStyle/>
                    <a:p>
                      <a:r>
                        <a:rPr lang="en-US" dirty="0"/>
                        <a:t>Minimum diameter of distribution pipe</a:t>
                      </a:r>
                    </a:p>
                  </a:txBody>
                  <a:tcPr/>
                </a:tc>
                <a:tc>
                  <a:txBody>
                    <a:bodyPr/>
                    <a:lstStyle/>
                    <a:p>
                      <a:r>
                        <a:rPr lang="en-US" dirty="0"/>
                        <a:t>4 inches </a:t>
                      </a:r>
                    </a:p>
                  </a:txBody>
                  <a:tcPr/>
                </a:tc>
                <a:extLst>
                  <a:ext uri="{0D108BD9-81ED-4DB2-BD59-A6C34878D82A}">
                    <a16:rowId xmlns:a16="http://schemas.microsoft.com/office/drawing/2014/main" val="2401290403"/>
                  </a:ext>
                </a:extLst>
              </a:tr>
              <a:tr h="357574">
                <a:tc>
                  <a:txBody>
                    <a:bodyPr/>
                    <a:lstStyle/>
                    <a:p>
                      <a:r>
                        <a:rPr lang="en-US" dirty="0"/>
                        <a:t>Maximum slope of distribution pipe</a:t>
                      </a:r>
                    </a:p>
                  </a:txBody>
                  <a:tcPr/>
                </a:tc>
                <a:tc>
                  <a:txBody>
                    <a:bodyPr/>
                    <a:lstStyle/>
                    <a:p>
                      <a:r>
                        <a:rPr lang="en-US" dirty="0"/>
                        <a:t>2 inch in 100 Feet</a:t>
                      </a:r>
                    </a:p>
                  </a:txBody>
                  <a:tcPr/>
                </a:tc>
                <a:extLst>
                  <a:ext uri="{0D108BD9-81ED-4DB2-BD59-A6C34878D82A}">
                    <a16:rowId xmlns:a16="http://schemas.microsoft.com/office/drawing/2014/main" val="2837700077"/>
                  </a:ext>
                </a:extLst>
              </a:tr>
              <a:tr h="411747">
                <a:tc>
                  <a:txBody>
                    <a:bodyPr/>
                    <a:lstStyle/>
                    <a:p>
                      <a:r>
                        <a:rPr lang="en-US" dirty="0"/>
                        <a:t>Minimum distance of undisturbed soil between trenches</a:t>
                      </a:r>
                    </a:p>
                  </a:txBody>
                  <a:tcPr/>
                </a:tc>
                <a:tc>
                  <a:txBody>
                    <a:bodyPr/>
                    <a:lstStyle/>
                    <a:p>
                      <a:r>
                        <a:rPr lang="en-US" dirty="0"/>
                        <a:t>10 feet</a:t>
                      </a:r>
                    </a:p>
                  </a:txBody>
                  <a:tcPr/>
                </a:tc>
                <a:extLst>
                  <a:ext uri="{0D108BD9-81ED-4DB2-BD59-A6C34878D82A}">
                    <a16:rowId xmlns:a16="http://schemas.microsoft.com/office/drawing/2014/main" val="1247305643"/>
                  </a:ext>
                </a:extLst>
              </a:tr>
              <a:tr h="411747">
                <a:tc>
                  <a:txBody>
                    <a:bodyPr/>
                    <a:lstStyle/>
                    <a:p>
                      <a:r>
                        <a:rPr lang="en-US" dirty="0"/>
                        <a:t>Maximum depth of bottom of distribution pipe</a:t>
                      </a:r>
                    </a:p>
                  </a:txBody>
                  <a:tcPr/>
                </a:tc>
                <a:tc>
                  <a:txBody>
                    <a:bodyPr/>
                    <a:lstStyle/>
                    <a:p>
                      <a:r>
                        <a:rPr lang="en-US" dirty="0"/>
                        <a:t>18 inches</a:t>
                      </a:r>
                    </a:p>
                  </a:txBody>
                  <a:tcPr/>
                </a:tc>
                <a:extLst>
                  <a:ext uri="{0D108BD9-81ED-4DB2-BD59-A6C34878D82A}">
                    <a16:rowId xmlns:a16="http://schemas.microsoft.com/office/drawing/2014/main" val="1058694003"/>
                  </a:ext>
                </a:extLst>
              </a:tr>
              <a:tr h="58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Maximum depth of top of distribution pipe</a:t>
                      </a:r>
                    </a:p>
                  </a:txBody>
                  <a:tcPr/>
                </a:tc>
                <a:tc>
                  <a:txBody>
                    <a:bodyPr/>
                    <a:lstStyle/>
                    <a:p>
                      <a:r>
                        <a:rPr lang="en-US" dirty="0"/>
                        <a:t>10 inches</a:t>
                      </a:r>
                    </a:p>
                  </a:txBody>
                  <a:tcPr/>
                </a:tc>
                <a:extLst>
                  <a:ext uri="{0D108BD9-81ED-4DB2-BD59-A6C34878D82A}">
                    <a16:rowId xmlns:a16="http://schemas.microsoft.com/office/drawing/2014/main" val="1471417844"/>
                  </a:ext>
                </a:extLst>
              </a:tr>
              <a:tr h="411747">
                <a:tc>
                  <a:txBody>
                    <a:bodyPr/>
                    <a:lstStyle/>
                    <a:p>
                      <a:r>
                        <a:rPr lang="en-US" dirty="0"/>
                        <a:t>Maximum depth of stones below distribution pipe.</a:t>
                      </a:r>
                    </a:p>
                  </a:txBody>
                  <a:tcPr/>
                </a:tc>
                <a:tc>
                  <a:txBody>
                    <a:bodyPr/>
                    <a:lstStyle/>
                    <a:p>
                      <a:r>
                        <a:rPr lang="en-US" dirty="0"/>
                        <a:t>18 inches</a:t>
                      </a:r>
                    </a:p>
                  </a:txBody>
                  <a:tcPr/>
                </a:tc>
                <a:extLst>
                  <a:ext uri="{0D108BD9-81ED-4DB2-BD59-A6C34878D82A}">
                    <a16:rowId xmlns:a16="http://schemas.microsoft.com/office/drawing/2014/main" val="3090417367"/>
                  </a:ext>
                </a:extLst>
              </a:tr>
            </a:tbl>
          </a:graphicData>
        </a:graphic>
      </p:graphicFrame>
    </p:spTree>
    <p:extLst>
      <p:ext uri="{BB962C8B-B14F-4D97-AF65-F5344CB8AC3E}">
        <p14:creationId xmlns:p14="http://schemas.microsoft.com/office/powerpoint/2010/main" val="3167569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A45A-3398-DA18-380F-66D8923087AA}"/>
              </a:ext>
            </a:extLst>
          </p:cNvPr>
          <p:cNvSpPr>
            <a:spLocks noGrp="1"/>
          </p:cNvSpPr>
          <p:nvPr>
            <p:ph type="title"/>
          </p:nvPr>
        </p:nvSpPr>
        <p:spPr/>
        <p:txBody>
          <a:bodyPr/>
          <a:lstStyle/>
          <a:p>
            <a:r>
              <a:rPr lang="en-US" dirty="0"/>
              <a:t>Distribution Boxes Required</a:t>
            </a:r>
          </a:p>
        </p:txBody>
      </p:sp>
      <p:sp>
        <p:nvSpPr>
          <p:cNvPr id="3" name="Content Placeholder 2">
            <a:extLst>
              <a:ext uri="{FF2B5EF4-FFF2-40B4-BE49-F238E27FC236}">
                <a16:creationId xmlns:a16="http://schemas.microsoft.com/office/drawing/2014/main" id="{9ECDA4CC-B07B-6FFC-C198-8AB3A16E606B}"/>
              </a:ext>
            </a:extLst>
          </p:cNvPr>
          <p:cNvSpPr>
            <a:spLocks noGrp="1"/>
          </p:cNvSpPr>
          <p:nvPr>
            <p:ph sz="half" idx="1"/>
          </p:nvPr>
        </p:nvSpPr>
        <p:spPr>
          <a:xfrm>
            <a:off x="960120" y="1845735"/>
            <a:ext cx="3703320" cy="4023360"/>
          </a:xfrm>
        </p:spPr>
        <p:txBody>
          <a:bodyPr/>
          <a:lstStyle/>
          <a:p>
            <a:r>
              <a:rPr lang="en-US" dirty="0"/>
              <a:t>If there was more then one trench a distribution box was required.</a:t>
            </a:r>
          </a:p>
        </p:txBody>
      </p:sp>
      <p:sp>
        <p:nvSpPr>
          <p:cNvPr id="4" name="Content Placeholder 3">
            <a:extLst>
              <a:ext uri="{FF2B5EF4-FFF2-40B4-BE49-F238E27FC236}">
                <a16:creationId xmlns:a16="http://schemas.microsoft.com/office/drawing/2014/main" id="{C72A6D64-E1B0-066C-0BBE-66824BCA0508}"/>
              </a:ext>
            </a:extLst>
          </p:cNvPr>
          <p:cNvSpPr>
            <a:spLocks noGrp="1"/>
          </p:cNvSpPr>
          <p:nvPr>
            <p:ph sz="half" idx="2"/>
          </p:nvPr>
        </p:nvSpPr>
        <p:spPr/>
        <p:txBody>
          <a:bodyPr/>
          <a:lstStyle/>
          <a:p>
            <a:r>
              <a:rPr lang="en-US" dirty="0"/>
              <a:t>Serial distribution was prohibited.</a:t>
            </a:r>
          </a:p>
        </p:txBody>
      </p:sp>
      <p:sp>
        <p:nvSpPr>
          <p:cNvPr id="5" name="Rectangle 4">
            <a:extLst>
              <a:ext uri="{FF2B5EF4-FFF2-40B4-BE49-F238E27FC236}">
                <a16:creationId xmlns:a16="http://schemas.microsoft.com/office/drawing/2014/main" id="{7B41DE55-D0BA-1A19-7BD3-EE07DBCD98F7}"/>
              </a:ext>
            </a:extLst>
          </p:cNvPr>
          <p:cNvSpPr/>
          <p:nvPr/>
        </p:nvSpPr>
        <p:spPr>
          <a:xfrm>
            <a:off x="2189988" y="3374813"/>
            <a:ext cx="868680" cy="7399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D-Box</a:t>
            </a:r>
          </a:p>
        </p:txBody>
      </p:sp>
      <p:sp>
        <p:nvSpPr>
          <p:cNvPr id="6" name="Arrow: Right 5">
            <a:extLst>
              <a:ext uri="{FF2B5EF4-FFF2-40B4-BE49-F238E27FC236}">
                <a16:creationId xmlns:a16="http://schemas.microsoft.com/office/drawing/2014/main" id="{7548C61F-64E2-8C9C-87F2-1BDF2F2D79E7}"/>
              </a:ext>
            </a:extLst>
          </p:cNvPr>
          <p:cNvSpPr/>
          <p:nvPr/>
        </p:nvSpPr>
        <p:spPr>
          <a:xfrm rot="5400000">
            <a:off x="2323719" y="2732065"/>
            <a:ext cx="575310" cy="710184"/>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6DD841EC-6A4E-C30B-20E4-650BC99B5B27}"/>
              </a:ext>
            </a:extLst>
          </p:cNvPr>
          <p:cNvSpPr/>
          <p:nvPr/>
        </p:nvSpPr>
        <p:spPr>
          <a:xfrm rot="5400000">
            <a:off x="1699260" y="3358748"/>
            <a:ext cx="295656" cy="685800"/>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B92764C9-24EC-E9C8-14A6-808D7918BCAD}"/>
              </a:ext>
            </a:extLst>
          </p:cNvPr>
          <p:cNvSpPr/>
          <p:nvPr/>
        </p:nvSpPr>
        <p:spPr>
          <a:xfrm>
            <a:off x="3073908" y="3621488"/>
            <a:ext cx="361188" cy="227988"/>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A6D93B23-852D-54B4-5CDC-FECD7C8D24BE}"/>
              </a:ext>
            </a:extLst>
          </p:cNvPr>
          <p:cNvSpPr/>
          <p:nvPr/>
        </p:nvSpPr>
        <p:spPr>
          <a:xfrm>
            <a:off x="2389632" y="4114800"/>
            <a:ext cx="443484" cy="614596"/>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56EC569-72B2-7C01-97E8-701221E2B2D1}"/>
              </a:ext>
            </a:extLst>
          </p:cNvPr>
          <p:cNvSpPr/>
          <p:nvPr/>
        </p:nvSpPr>
        <p:spPr>
          <a:xfrm>
            <a:off x="5181600" y="2895600"/>
            <a:ext cx="2795016" cy="47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Trench</a:t>
            </a:r>
          </a:p>
        </p:txBody>
      </p:sp>
      <p:sp>
        <p:nvSpPr>
          <p:cNvPr id="11" name="Rectangle 10">
            <a:extLst>
              <a:ext uri="{FF2B5EF4-FFF2-40B4-BE49-F238E27FC236}">
                <a16:creationId xmlns:a16="http://schemas.microsoft.com/office/drawing/2014/main" id="{4AE8AA30-A882-8796-5696-82F05B4FBF65}"/>
              </a:ext>
            </a:extLst>
          </p:cNvPr>
          <p:cNvSpPr/>
          <p:nvPr/>
        </p:nvSpPr>
        <p:spPr>
          <a:xfrm>
            <a:off x="5181600" y="3812498"/>
            <a:ext cx="2849880" cy="47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Trench</a:t>
            </a:r>
          </a:p>
        </p:txBody>
      </p:sp>
      <p:sp>
        <p:nvSpPr>
          <p:cNvPr id="12" name="Rectangle 11">
            <a:extLst>
              <a:ext uri="{FF2B5EF4-FFF2-40B4-BE49-F238E27FC236}">
                <a16:creationId xmlns:a16="http://schemas.microsoft.com/office/drawing/2014/main" id="{1354FC8A-8F48-DDEC-B161-029A4FDB9042}"/>
              </a:ext>
            </a:extLst>
          </p:cNvPr>
          <p:cNvSpPr/>
          <p:nvPr/>
        </p:nvSpPr>
        <p:spPr>
          <a:xfrm>
            <a:off x="5215128" y="4739049"/>
            <a:ext cx="2874264" cy="47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Trench</a:t>
            </a:r>
          </a:p>
        </p:txBody>
      </p:sp>
      <p:sp>
        <p:nvSpPr>
          <p:cNvPr id="13" name="Arrow: Right 12">
            <a:extLst>
              <a:ext uri="{FF2B5EF4-FFF2-40B4-BE49-F238E27FC236}">
                <a16:creationId xmlns:a16="http://schemas.microsoft.com/office/drawing/2014/main" id="{0A85F028-3EFC-6D7D-ACF8-0E5458C8764A}"/>
              </a:ext>
            </a:extLst>
          </p:cNvPr>
          <p:cNvSpPr/>
          <p:nvPr/>
        </p:nvSpPr>
        <p:spPr>
          <a:xfrm>
            <a:off x="4724400" y="2953512"/>
            <a:ext cx="472440" cy="484632"/>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DE4957C3-D96F-E96C-D8A7-957F65C7489A}"/>
              </a:ext>
            </a:extLst>
          </p:cNvPr>
          <p:cNvSpPr/>
          <p:nvPr/>
        </p:nvSpPr>
        <p:spPr>
          <a:xfrm>
            <a:off x="7620000" y="3399197"/>
            <a:ext cx="484632" cy="427776"/>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29C658F3-DD30-84CF-64EC-B00E78434E77}"/>
              </a:ext>
            </a:extLst>
          </p:cNvPr>
          <p:cNvSpPr/>
          <p:nvPr/>
        </p:nvSpPr>
        <p:spPr>
          <a:xfrm>
            <a:off x="5151120" y="4322958"/>
            <a:ext cx="484632" cy="388150"/>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 name="Straight Connector 16">
            <a:extLst>
              <a:ext uri="{FF2B5EF4-FFF2-40B4-BE49-F238E27FC236}">
                <a16:creationId xmlns:a16="http://schemas.microsoft.com/office/drawing/2014/main" id="{CB8F278F-EEC6-A658-F84D-572E7B3F5E05}"/>
              </a:ext>
            </a:extLst>
          </p:cNvPr>
          <p:cNvCxnSpPr/>
          <p:nvPr/>
        </p:nvCxnSpPr>
        <p:spPr>
          <a:xfrm flipH="1">
            <a:off x="5105400" y="2514600"/>
            <a:ext cx="3035808" cy="2954865"/>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616AEB8-9BC1-1743-EA16-F76BCB18B571}"/>
              </a:ext>
            </a:extLst>
          </p:cNvPr>
          <p:cNvCxnSpPr/>
          <p:nvPr/>
        </p:nvCxnSpPr>
        <p:spPr>
          <a:xfrm>
            <a:off x="4876800" y="2590800"/>
            <a:ext cx="3581400" cy="274320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782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06AA-88FF-2B59-DAC8-28694E0A5DC7}"/>
              </a:ext>
            </a:extLst>
          </p:cNvPr>
          <p:cNvSpPr>
            <a:spLocks noGrp="1"/>
          </p:cNvSpPr>
          <p:nvPr>
            <p:ph type="title"/>
          </p:nvPr>
        </p:nvSpPr>
        <p:spPr/>
        <p:txBody>
          <a:bodyPr/>
          <a:lstStyle/>
          <a:p>
            <a:r>
              <a:rPr lang="en-US" dirty="0"/>
              <a:t>Venting and Dosing Required</a:t>
            </a:r>
          </a:p>
        </p:txBody>
      </p:sp>
      <p:sp>
        <p:nvSpPr>
          <p:cNvPr id="3" name="Text Placeholder 2">
            <a:extLst>
              <a:ext uri="{FF2B5EF4-FFF2-40B4-BE49-F238E27FC236}">
                <a16:creationId xmlns:a16="http://schemas.microsoft.com/office/drawing/2014/main" id="{91103E99-A081-E502-034A-830C8650BEFC}"/>
              </a:ext>
            </a:extLst>
          </p:cNvPr>
          <p:cNvSpPr>
            <a:spLocks noGrp="1"/>
          </p:cNvSpPr>
          <p:nvPr>
            <p:ph type="body" idx="1"/>
          </p:nvPr>
        </p:nvSpPr>
        <p:spPr/>
        <p:txBody>
          <a:bodyPr/>
          <a:lstStyle/>
          <a:p>
            <a:r>
              <a:rPr lang="en-US" dirty="0"/>
              <a:t> All </a:t>
            </a:r>
            <a:r>
              <a:rPr lang="en-US" sz="2000" b="1" dirty="0"/>
              <a:t>SSWD systems</a:t>
            </a:r>
            <a:r>
              <a:rPr lang="en-US" dirty="0"/>
              <a:t> receiving </a:t>
            </a:r>
            <a:r>
              <a:rPr lang="en-US" b="1" dirty="0"/>
              <a:t>more than 2,000 gal/day </a:t>
            </a:r>
            <a:r>
              <a:rPr lang="en-US" dirty="0"/>
              <a:t>required </a:t>
            </a:r>
            <a:r>
              <a:rPr lang="en-US" b="1" dirty="0"/>
              <a:t>screened vents </a:t>
            </a:r>
            <a:r>
              <a:rPr lang="en-US" dirty="0"/>
              <a:t>down-stream of the trenches.</a:t>
            </a:r>
          </a:p>
          <a:p>
            <a:r>
              <a:rPr lang="en-US" dirty="0"/>
              <a:t>All </a:t>
            </a:r>
            <a:r>
              <a:rPr lang="en-US" sz="2000" b="1" dirty="0"/>
              <a:t>SSWD systems</a:t>
            </a:r>
            <a:r>
              <a:rPr lang="en-US" dirty="0"/>
              <a:t> with </a:t>
            </a:r>
            <a:r>
              <a:rPr lang="en-US" b="1" dirty="0"/>
              <a:t>greater than 500 linear feet </a:t>
            </a:r>
            <a:r>
              <a:rPr lang="en-US" dirty="0"/>
              <a:t>of trench required </a:t>
            </a:r>
            <a:r>
              <a:rPr lang="en-US" b="1" dirty="0"/>
              <a:t>dosing tanks</a:t>
            </a:r>
            <a:r>
              <a:rPr lang="en-US" dirty="0"/>
              <a:t>, which must:</a:t>
            </a:r>
          </a:p>
          <a:p>
            <a:pPr marL="457200" indent="-457200">
              <a:buFont typeface="+mj-lt"/>
              <a:buAutoNum type="arabicPeriod"/>
            </a:pPr>
            <a:r>
              <a:rPr lang="en-US" dirty="0"/>
              <a:t> </a:t>
            </a:r>
            <a:r>
              <a:rPr lang="en-US" b="1" dirty="0"/>
              <a:t>Equally distribute </a:t>
            </a:r>
            <a:r>
              <a:rPr lang="en-US" dirty="0"/>
              <a:t>the wastewater to all parts of the SSWD system.</a:t>
            </a:r>
          </a:p>
          <a:p>
            <a:pPr marL="457200" indent="-457200">
              <a:buFont typeface="+mj-lt"/>
              <a:buAutoNum type="arabicPeriod"/>
            </a:pPr>
            <a:r>
              <a:rPr lang="en-US" b="1" dirty="0"/>
              <a:t>Distribute at intervals </a:t>
            </a:r>
            <a:r>
              <a:rPr lang="en-US" dirty="0"/>
              <a:t>not less than 2 hours.</a:t>
            </a:r>
          </a:p>
          <a:p>
            <a:pPr marL="457200" indent="-457200">
              <a:buFont typeface="+mj-lt"/>
              <a:buAutoNum type="arabicPeriod"/>
            </a:pPr>
            <a:r>
              <a:rPr lang="en-US" dirty="0"/>
              <a:t>Have a </a:t>
            </a:r>
            <a:r>
              <a:rPr lang="en-US" b="1" dirty="0"/>
              <a:t>dosing capacity </a:t>
            </a:r>
            <a:r>
              <a:rPr lang="en-US" dirty="0"/>
              <a:t>equivalent to 75% of the interior volume of the percolation pipes. </a:t>
            </a:r>
          </a:p>
          <a:p>
            <a:endParaRPr lang="en-US" dirty="0"/>
          </a:p>
        </p:txBody>
      </p:sp>
    </p:spTree>
    <p:extLst>
      <p:ext uri="{BB962C8B-B14F-4D97-AF65-F5344CB8AC3E}">
        <p14:creationId xmlns:p14="http://schemas.microsoft.com/office/powerpoint/2010/main" val="388360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61195"/>
          </a:xfrm>
        </p:spPr>
        <p:txBody>
          <a:bodyPr>
            <a:normAutofit fontScale="90000"/>
          </a:bodyPr>
          <a:lstStyle/>
          <a:p>
            <a:pPr marR="0" rtl="0"/>
            <a:r>
              <a:rPr lang="en-US" b="0" i="0" u="none" strike="noStrike" baseline="0" dirty="0">
                <a:latin typeface="Calibri"/>
              </a:rPr>
              <a:t>Division of Environmental Health's Timeline</a:t>
            </a:r>
          </a:p>
        </p:txBody>
      </p:sp>
      <p:sp>
        <p:nvSpPr>
          <p:cNvPr id="3" name="Text Placeholder 2"/>
          <p:cNvSpPr>
            <a:spLocks noGrp="1"/>
          </p:cNvSpPr>
          <p:nvPr>
            <p:ph type="body" idx="1"/>
          </p:nvPr>
        </p:nvSpPr>
        <p:spPr/>
        <p:txBody>
          <a:bodyPr>
            <a:normAutofit fontScale="92500"/>
          </a:bodyPr>
          <a:lstStyle/>
          <a:p>
            <a:r>
              <a:rPr lang="en-US" sz="2400" b="1" dirty="0"/>
              <a:t>In the 1920’s </a:t>
            </a:r>
            <a:r>
              <a:rPr lang="en-US" sz="2400" dirty="0"/>
              <a:t>typhoid outbreaks along Maine rivers caused the Legislature to create a </a:t>
            </a:r>
            <a:r>
              <a:rPr lang="en-US" sz="2400" b="1" dirty="0"/>
              <a:t>Division of Sanitary Engineering</a:t>
            </a:r>
            <a:r>
              <a:rPr lang="en-US" sz="2400" dirty="0"/>
              <a:t> within the Maine Bureau of Health. </a:t>
            </a:r>
          </a:p>
          <a:p>
            <a:r>
              <a:rPr lang="en-US" sz="2400" b="1" dirty="0"/>
              <a:t>In 1974 </a:t>
            </a:r>
            <a:r>
              <a:rPr lang="en-US" sz="2400" dirty="0"/>
              <a:t>the name was changed to the </a:t>
            </a:r>
            <a:r>
              <a:rPr lang="en-US" sz="2400" b="1" dirty="0"/>
              <a:t>Division of Health Engineering</a:t>
            </a:r>
            <a:r>
              <a:rPr lang="en-US" sz="2400" dirty="0"/>
              <a:t> still in the Maine Bureau of Health. </a:t>
            </a:r>
          </a:p>
          <a:p>
            <a:r>
              <a:rPr lang="en-US" sz="2400" b="1" dirty="0"/>
              <a:t>In 2008 </a:t>
            </a:r>
            <a:r>
              <a:rPr lang="en-US" sz="2400" dirty="0"/>
              <a:t>the name was changed to </a:t>
            </a:r>
            <a:r>
              <a:rPr lang="en-US" sz="2400" dirty="0">
                <a:solidFill>
                  <a:schemeClr val="tx1"/>
                </a:solidFill>
              </a:rPr>
              <a:t>the </a:t>
            </a:r>
            <a:r>
              <a:rPr lang="en-US" sz="2400" b="1" dirty="0">
                <a:solidFill>
                  <a:schemeClr val="tx1"/>
                </a:solidFill>
              </a:rPr>
              <a:t>Division of Environmental Health</a:t>
            </a:r>
            <a:r>
              <a:rPr lang="en-US" sz="2400" dirty="0">
                <a:solidFill>
                  <a:schemeClr val="tx1"/>
                </a:solidFill>
              </a:rPr>
              <a:t> in the Maine’s Center of Disease Control.</a:t>
            </a:r>
          </a:p>
          <a:p>
            <a:r>
              <a:rPr lang="en-US" sz="2400" b="1" dirty="0">
                <a:solidFill>
                  <a:schemeClr val="tx1"/>
                </a:solidFill>
              </a:rPr>
              <a:t>Besides responsible for the SSDW Code</a:t>
            </a:r>
            <a:r>
              <a:rPr lang="en-US" sz="2400" dirty="0">
                <a:solidFill>
                  <a:schemeClr val="tx1"/>
                </a:solidFill>
              </a:rPr>
              <a:t>, it continues to regulate public water supplies, license eating and lodging establishments, regulate radiation devices and radionuclide use, plus regulating several other environmental health related programs.</a:t>
            </a:r>
          </a:p>
          <a:p>
            <a:endParaRPr lang="en-US" sz="2800" dirty="0"/>
          </a:p>
          <a:p>
            <a:endParaRPr lang="en-US" sz="2800" dirty="0"/>
          </a:p>
        </p:txBody>
      </p:sp>
    </p:spTree>
    <p:extLst>
      <p:ext uri="{BB962C8B-B14F-4D97-AF65-F5344CB8AC3E}">
        <p14:creationId xmlns:p14="http://schemas.microsoft.com/office/powerpoint/2010/main" val="61002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of septic tank diagram&#10;&#10;Description automatically generated">
            <a:extLst>
              <a:ext uri="{FF2B5EF4-FFF2-40B4-BE49-F238E27FC236}">
                <a16:creationId xmlns:a16="http://schemas.microsoft.com/office/drawing/2014/main" id="{3711942B-544D-40A2-BB9D-00231F63A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85800"/>
            <a:ext cx="7239000" cy="5105400"/>
          </a:xfrm>
          <a:prstGeom prst="rect">
            <a:avLst/>
          </a:prstGeom>
        </p:spPr>
      </p:pic>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74A338BE-D362-9713-65AE-8FD6E5B6A228}"/>
                  </a:ext>
                </a:extLst>
              </p:cNvPr>
              <p:cNvGraphicFramePr>
                <a:graphicFrameLocks noChangeAspect="1"/>
              </p:cNvGraphicFramePr>
              <p:nvPr>
                <p:extLst>
                  <p:ext uri="{D42A27DB-BD31-4B8C-83A1-F6EECF244321}">
                    <p14:modId xmlns:p14="http://schemas.microsoft.com/office/powerpoint/2010/main" val="463997441"/>
                  </p:ext>
                </p:extLst>
              </p:nvPr>
            </p:nvGraphicFramePr>
            <p:xfrm>
              <a:off x="-2752344" y="185166"/>
              <a:ext cx="2286000" cy="1714500"/>
            </p:xfrm>
            <a:graphic>
              <a:graphicData uri="http://schemas.microsoft.com/office/powerpoint/2016/slidezoom">
                <pslz:sldZm>
                  <pslz:sldZmObj sldId="407" cId="1361476125">
                    <pslz:zmPr id="{65FB90DF-A487-483A-B853-07FF62C9FB0E}"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4" name="Slide Zoom 3">
                <a:hlinkClick r:id="rId4" action="ppaction://hlinksldjump"/>
                <a:extLst>
                  <a:ext uri="{FF2B5EF4-FFF2-40B4-BE49-F238E27FC236}">
                    <a16:creationId xmlns:a16="http://schemas.microsoft.com/office/drawing/2014/main" id="{74A338BE-D362-9713-65AE-8FD6E5B6A228}"/>
                  </a:ext>
                </a:extLst>
              </p:cNvPr>
              <p:cNvPicPr>
                <a:picLocks noGrp="1" noRot="1" noChangeAspect="1" noMove="1" noResize="1" noEditPoints="1" noAdjustHandles="1" noChangeArrowheads="1" noChangeShapeType="1"/>
              </p:cNvPicPr>
              <p:nvPr/>
            </p:nvPicPr>
            <p:blipFill>
              <a:blip r:embed="rId5"/>
              <a:stretch>
                <a:fillRect/>
              </a:stretch>
            </p:blipFill>
            <p:spPr>
              <a:xfrm>
                <a:off x="-2752344" y="185166"/>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748931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r>
              <a:rPr lang="en-US" dirty="0"/>
              <a:t>Septic Tank Sizing</a:t>
            </a:r>
          </a:p>
        </p:txBody>
      </p:sp>
      <p:sp>
        <p:nvSpPr>
          <p:cNvPr id="3" name="Text Placeholder 2"/>
          <p:cNvSpPr>
            <a:spLocks noGrp="1"/>
          </p:cNvSpPr>
          <p:nvPr>
            <p:ph type="body" idx="1"/>
          </p:nvPr>
        </p:nvSpPr>
        <p:spPr/>
        <p:txBody>
          <a:bodyPr/>
          <a:lstStyle/>
          <a:p>
            <a:pPr algn="ctr"/>
            <a:r>
              <a:rPr lang="en-US" sz="2400" dirty="0"/>
              <a:t>Septic Tanks for </a:t>
            </a:r>
            <a:r>
              <a:rPr lang="en-US" sz="2400" b="1" dirty="0"/>
              <a:t>one- and two-family dwellings  </a:t>
            </a:r>
          </a:p>
          <a:p>
            <a:endParaRPr lang="en-US" dirty="0"/>
          </a:p>
          <a:p>
            <a:endParaRPr lang="en-US" dirty="0"/>
          </a:p>
          <a:p>
            <a:endParaRPr lang="en-US" dirty="0"/>
          </a:p>
          <a:p>
            <a:endParaRPr lang="en-US" dirty="0"/>
          </a:p>
          <a:p>
            <a:endParaRPr lang="en-US" dirty="0"/>
          </a:p>
          <a:p>
            <a:r>
              <a:rPr lang="en-US" sz="2400" dirty="0"/>
              <a:t>Septic Tanks for </a:t>
            </a:r>
            <a:r>
              <a:rPr lang="en-US" sz="2400" b="1" dirty="0"/>
              <a:t>other structures </a:t>
            </a:r>
            <a:r>
              <a:rPr lang="en-US" sz="2400" dirty="0"/>
              <a:t>were sized on </a:t>
            </a:r>
            <a:r>
              <a:rPr lang="en-US" sz="2400" b="1" dirty="0"/>
              <a:t>1.5 times the daily estimated flows</a:t>
            </a:r>
            <a:r>
              <a:rPr lang="en-US" sz="2400" dirty="0"/>
              <a:t> </a:t>
            </a:r>
            <a:r>
              <a:rPr lang="en-US" sz="2400" b="1" dirty="0"/>
              <a:t>or 750 gallons </a:t>
            </a:r>
            <a:r>
              <a:rPr lang="en-US" sz="2400" dirty="0"/>
              <a:t>which ever was larger.</a:t>
            </a:r>
          </a:p>
          <a:p>
            <a:endParaRPr lang="en-US" dirty="0"/>
          </a:p>
        </p:txBody>
      </p:sp>
      <p:graphicFrame>
        <p:nvGraphicFramePr>
          <p:cNvPr id="5" name="Table 4">
            <a:extLst>
              <a:ext uri="{FF2B5EF4-FFF2-40B4-BE49-F238E27FC236}">
                <a16:creationId xmlns:a16="http://schemas.microsoft.com/office/drawing/2014/main" id="{0C34FCA6-38F4-FEE5-C2F9-28B95B3F8567}"/>
              </a:ext>
            </a:extLst>
          </p:cNvPr>
          <p:cNvGraphicFramePr>
            <a:graphicFrameLocks noGrp="1"/>
          </p:cNvGraphicFramePr>
          <p:nvPr>
            <p:extLst>
              <p:ext uri="{D42A27DB-BD31-4B8C-83A1-F6EECF244321}">
                <p14:modId xmlns:p14="http://schemas.microsoft.com/office/powerpoint/2010/main" val="3146737111"/>
              </p:ext>
            </p:extLst>
          </p:nvPr>
        </p:nvGraphicFramePr>
        <p:xfrm>
          <a:off x="1066800" y="2286000"/>
          <a:ext cx="6934200" cy="1981200"/>
        </p:xfrm>
        <a:graphic>
          <a:graphicData uri="http://schemas.openxmlformats.org/drawingml/2006/table">
            <a:tbl>
              <a:tblPr firstRow="1" bandRow="1">
                <a:tableStyleId>{073A0DAA-6AF3-43AB-8588-CEC1D06C72B9}</a:tableStyleId>
              </a:tblPr>
              <a:tblGrid>
                <a:gridCol w="3762633">
                  <a:extLst>
                    <a:ext uri="{9D8B030D-6E8A-4147-A177-3AD203B41FA5}">
                      <a16:colId xmlns:a16="http://schemas.microsoft.com/office/drawing/2014/main" val="1438695258"/>
                    </a:ext>
                  </a:extLst>
                </a:gridCol>
                <a:gridCol w="3171567">
                  <a:extLst>
                    <a:ext uri="{9D8B030D-6E8A-4147-A177-3AD203B41FA5}">
                      <a16:colId xmlns:a16="http://schemas.microsoft.com/office/drawing/2014/main" val="2617124600"/>
                    </a:ext>
                  </a:extLst>
                </a:gridCol>
              </a:tblGrid>
              <a:tr h="370840">
                <a:tc>
                  <a:txBody>
                    <a:bodyPr/>
                    <a:lstStyle/>
                    <a:p>
                      <a:pPr algn="ctr"/>
                      <a:r>
                        <a:rPr lang="en-US" sz="2000" dirty="0"/>
                        <a:t>No. of Bedrooms</a:t>
                      </a:r>
                    </a:p>
                  </a:txBody>
                  <a:tcPr/>
                </a:tc>
                <a:tc>
                  <a:txBody>
                    <a:bodyPr/>
                    <a:lstStyle/>
                    <a:p>
                      <a:pPr algn="ctr"/>
                      <a:r>
                        <a:rPr lang="en-US" sz="2000" dirty="0"/>
                        <a:t>Gallon Capacity</a:t>
                      </a:r>
                    </a:p>
                  </a:txBody>
                  <a:tcPr/>
                </a:tc>
                <a:extLst>
                  <a:ext uri="{0D108BD9-81ED-4DB2-BD59-A6C34878D82A}">
                    <a16:rowId xmlns:a16="http://schemas.microsoft.com/office/drawing/2014/main" val="4187945370"/>
                  </a:ext>
                </a:extLst>
              </a:tr>
              <a:tr h="370840">
                <a:tc>
                  <a:txBody>
                    <a:bodyPr/>
                    <a:lstStyle/>
                    <a:p>
                      <a:pPr algn="ctr"/>
                      <a:r>
                        <a:rPr lang="en-US" sz="2000" dirty="0"/>
                        <a:t>2 or less</a:t>
                      </a:r>
                    </a:p>
                  </a:txBody>
                  <a:tcPr/>
                </a:tc>
                <a:tc>
                  <a:txBody>
                    <a:bodyPr/>
                    <a:lstStyle/>
                    <a:p>
                      <a:pPr algn="ctr"/>
                      <a:r>
                        <a:rPr lang="en-US" sz="2000" dirty="0"/>
                        <a:t>750</a:t>
                      </a:r>
                    </a:p>
                  </a:txBody>
                  <a:tcPr/>
                </a:tc>
                <a:extLst>
                  <a:ext uri="{0D108BD9-81ED-4DB2-BD59-A6C34878D82A}">
                    <a16:rowId xmlns:a16="http://schemas.microsoft.com/office/drawing/2014/main" val="836404313"/>
                  </a:ext>
                </a:extLst>
              </a:tr>
              <a:tr h="370840">
                <a:tc>
                  <a:txBody>
                    <a:bodyPr/>
                    <a:lstStyle/>
                    <a:p>
                      <a:pPr algn="ctr"/>
                      <a:r>
                        <a:rPr lang="en-US" sz="2000" dirty="0"/>
                        <a:t>3</a:t>
                      </a:r>
                    </a:p>
                  </a:txBody>
                  <a:tcPr/>
                </a:tc>
                <a:tc>
                  <a:txBody>
                    <a:bodyPr/>
                    <a:lstStyle/>
                    <a:p>
                      <a:pPr algn="ctr"/>
                      <a:r>
                        <a:rPr lang="en-US" sz="2000" dirty="0"/>
                        <a:t>500</a:t>
                      </a:r>
                    </a:p>
                  </a:txBody>
                  <a:tcPr/>
                </a:tc>
                <a:extLst>
                  <a:ext uri="{0D108BD9-81ED-4DB2-BD59-A6C34878D82A}">
                    <a16:rowId xmlns:a16="http://schemas.microsoft.com/office/drawing/2014/main" val="3015461560"/>
                  </a:ext>
                </a:extLst>
              </a:tr>
              <a:tr h="370840">
                <a:tc>
                  <a:txBody>
                    <a:bodyPr/>
                    <a:lstStyle/>
                    <a:p>
                      <a:pPr algn="ctr"/>
                      <a:r>
                        <a:rPr lang="en-US" sz="2000" dirty="0"/>
                        <a:t>4</a:t>
                      </a:r>
                    </a:p>
                  </a:txBody>
                  <a:tcPr/>
                </a:tc>
                <a:tc>
                  <a:txBody>
                    <a:bodyPr/>
                    <a:lstStyle/>
                    <a:p>
                      <a:pPr algn="ctr"/>
                      <a:r>
                        <a:rPr lang="en-US" sz="2000" dirty="0"/>
                        <a:t>1000</a:t>
                      </a:r>
                    </a:p>
                  </a:txBody>
                  <a:tcPr/>
                </a:tc>
                <a:extLst>
                  <a:ext uri="{0D108BD9-81ED-4DB2-BD59-A6C34878D82A}">
                    <a16:rowId xmlns:a16="http://schemas.microsoft.com/office/drawing/2014/main" val="2616171974"/>
                  </a:ext>
                </a:extLst>
              </a:tr>
              <a:tr h="370840">
                <a:tc>
                  <a:txBody>
                    <a:bodyPr/>
                    <a:lstStyle/>
                    <a:p>
                      <a:pPr algn="ctr"/>
                      <a:r>
                        <a:rPr lang="en-US" sz="2000" dirty="0"/>
                        <a:t>Each additional bedroom added</a:t>
                      </a:r>
                    </a:p>
                  </a:txBody>
                  <a:tcPr/>
                </a:tc>
                <a:tc>
                  <a:txBody>
                    <a:bodyPr/>
                    <a:lstStyle/>
                    <a:p>
                      <a:pPr algn="ctr"/>
                      <a:r>
                        <a:rPr lang="en-US" sz="2000" dirty="0"/>
                        <a:t>250</a:t>
                      </a:r>
                    </a:p>
                  </a:txBody>
                  <a:tcPr/>
                </a:tc>
                <a:extLst>
                  <a:ext uri="{0D108BD9-81ED-4DB2-BD59-A6C34878D82A}">
                    <a16:rowId xmlns:a16="http://schemas.microsoft.com/office/drawing/2014/main" val="3636106060"/>
                  </a:ext>
                </a:extLst>
              </a:tr>
            </a:tbl>
          </a:graphicData>
        </a:graphic>
      </p:graphicFrame>
    </p:spTree>
    <p:extLst>
      <p:ext uri="{BB962C8B-B14F-4D97-AF65-F5344CB8AC3E}">
        <p14:creationId xmlns:p14="http://schemas.microsoft.com/office/powerpoint/2010/main" val="4216879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6C5E-68FC-C0F8-2209-2DE0A896886F}"/>
              </a:ext>
            </a:extLst>
          </p:cNvPr>
          <p:cNvSpPr>
            <a:spLocks noGrp="1"/>
          </p:cNvSpPr>
          <p:nvPr>
            <p:ph type="title"/>
          </p:nvPr>
        </p:nvSpPr>
        <p:spPr/>
        <p:txBody>
          <a:bodyPr>
            <a:normAutofit/>
          </a:bodyPr>
          <a:lstStyle/>
          <a:p>
            <a:r>
              <a:rPr lang="en-US" dirty="0"/>
              <a:t>Detailed Requirements Concerning Septic Tanks</a:t>
            </a:r>
          </a:p>
        </p:txBody>
      </p:sp>
      <p:sp>
        <p:nvSpPr>
          <p:cNvPr id="3" name="Text Placeholder 2">
            <a:extLst>
              <a:ext uri="{FF2B5EF4-FFF2-40B4-BE49-F238E27FC236}">
                <a16:creationId xmlns:a16="http://schemas.microsoft.com/office/drawing/2014/main" id="{86C1A8C2-FB20-C600-0703-3F7B009C62E9}"/>
              </a:ext>
            </a:extLst>
          </p:cNvPr>
          <p:cNvSpPr>
            <a:spLocks noGrp="1"/>
          </p:cNvSpPr>
          <p:nvPr>
            <p:ph type="body" idx="1"/>
          </p:nvPr>
        </p:nvSpPr>
        <p:spPr/>
        <p:txBody>
          <a:bodyPr>
            <a:noAutofit/>
          </a:bodyPr>
          <a:lstStyle/>
          <a:p>
            <a:pPr marL="457200" indent="-457200">
              <a:buFont typeface="+mj-lt"/>
              <a:buAutoNum type="arabicPeriod"/>
            </a:pPr>
            <a:r>
              <a:rPr lang="en-US" sz="2400" b="1" dirty="0"/>
              <a:t>Liquid Depth </a:t>
            </a:r>
            <a:r>
              <a:rPr lang="en-US" sz="2400" dirty="0"/>
              <a:t>– Must be at least 30 inches deep.</a:t>
            </a:r>
          </a:p>
          <a:p>
            <a:pPr marL="457200" indent="-457200">
              <a:buFont typeface="+mj-lt"/>
              <a:buAutoNum type="arabicPeriod"/>
            </a:pPr>
            <a:r>
              <a:rPr lang="en-US" sz="2400" b="1" dirty="0"/>
              <a:t>Inlet Baffles and Tees </a:t>
            </a:r>
            <a:r>
              <a:rPr lang="en-US" sz="2400" dirty="0"/>
              <a:t>– Must extend below the liquid level at least 6 inches.</a:t>
            </a:r>
          </a:p>
          <a:p>
            <a:pPr marL="457200" indent="-457200">
              <a:buFont typeface="+mj-lt"/>
              <a:buAutoNum type="arabicPeriod"/>
            </a:pPr>
            <a:r>
              <a:rPr lang="en-US" sz="2400" b="1" dirty="0"/>
              <a:t>Outlet baffles and Tees </a:t>
            </a:r>
            <a:r>
              <a:rPr lang="en-US" sz="2400" dirty="0"/>
              <a:t>– Must extend below the liquid level a distance equal to 40% of tanks liquid depth.</a:t>
            </a:r>
          </a:p>
          <a:p>
            <a:pPr marL="457200" indent="-457200">
              <a:buFont typeface="+mj-lt"/>
              <a:buAutoNum type="arabicPeriod"/>
            </a:pPr>
            <a:r>
              <a:rPr lang="en-US" sz="2400" b="1" dirty="0"/>
              <a:t>Both inlet and outlet baffles and tees </a:t>
            </a:r>
            <a:r>
              <a:rPr lang="en-US" sz="2400" dirty="0"/>
              <a:t>must extend to approximately one inch of the top of tank.</a:t>
            </a:r>
          </a:p>
          <a:p>
            <a:pPr marL="457200" indent="-457200">
              <a:buFont typeface="+mj-lt"/>
              <a:buAutoNum type="arabicPeriod"/>
            </a:pPr>
            <a:r>
              <a:rPr lang="en-US" sz="2400" dirty="0"/>
              <a:t>Design requirements for septic tanks with </a:t>
            </a:r>
            <a:r>
              <a:rPr lang="en-US" sz="2400" b="1" dirty="0"/>
              <a:t>multiple compartments</a:t>
            </a:r>
            <a:r>
              <a:rPr lang="en-US" sz="2400" dirty="0"/>
              <a:t>.</a:t>
            </a:r>
          </a:p>
          <a:p>
            <a:pPr marL="457200" indent="-457200">
              <a:buFont typeface="+mj-lt"/>
              <a:buAutoNum type="arabicPeriod"/>
            </a:pPr>
            <a:r>
              <a:rPr lang="en-US" sz="2400" dirty="0"/>
              <a:t>How to install multiple </a:t>
            </a:r>
            <a:r>
              <a:rPr lang="en-US" sz="2400" b="1" dirty="0"/>
              <a:t>septic tanks in series</a:t>
            </a:r>
            <a:r>
              <a:rPr lang="en-US" sz="2400" dirty="0"/>
              <a:t>.</a:t>
            </a:r>
          </a:p>
        </p:txBody>
      </p:sp>
    </p:spTree>
    <p:extLst>
      <p:ext uri="{BB962C8B-B14F-4D97-AF65-F5344CB8AC3E}">
        <p14:creationId xmlns:p14="http://schemas.microsoft.com/office/powerpoint/2010/main" val="2349384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DA19-27D0-7ACA-DB1D-3DC7B39F7C95}"/>
              </a:ext>
            </a:extLst>
          </p:cNvPr>
          <p:cNvSpPr>
            <a:spLocks noGrp="1"/>
          </p:cNvSpPr>
          <p:nvPr>
            <p:ph type="title"/>
          </p:nvPr>
        </p:nvSpPr>
        <p:spPr>
          <a:xfrm>
            <a:off x="830580" y="519220"/>
            <a:ext cx="7536180" cy="1218141"/>
          </a:xfrm>
        </p:spPr>
        <p:txBody>
          <a:bodyPr/>
          <a:lstStyle/>
          <a:p>
            <a:r>
              <a:rPr lang="en-US" dirty="0"/>
              <a:t>Set Back Requirements in Feet</a:t>
            </a:r>
          </a:p>
        </p:txBody>
      </p:sp>
      <p:sp>
        <p:nvSpPr>
          <p:cNvPr id="3" name="Text Placeholder 2">
            <a:extLst>
              <a:ext uri="{FF2B5EF4-FFF2-40B4-BE49-F238E27FC236}">
                <a16:creationId xmlns:a16="http://schemas.microsoft.com/office/drawing/2014/main" id="{DB0637C7-C1A5-B724-DAEE-9696C6A9A7FC}"/>
              </a:ext>
            </a:extLst>
          </p:cNvPr>
          <p:cNvSpPr>
            <a:spLocks noGrp="1"/>
          </p:cNvSpPr>
          <p:nvPr>
            <p:ph type="body" idx="1"/>
          </p:nvPr>
        </p:nvSpPr>
        <p:spPr>
          <a:xfrm>
            <a:off x="830580" y="1828800"/>
            <a:ext cx="7543801" cy="4023360"/>
          </a:xfrm>
        </p:spPr>
        <p:txBody>
          <a:bodyPr/>
          <a:lstStyle/>
          <a:p>
            <a:endParaRPr lang="en-US" dirty="0"/>
          </a:p>
        </p:txBody>
      </p:sp>
      <p:graphicFrame>
        <p:nvGraphicFramePr>
          <p:cNvPr id="4" name="Table 3">
            <a:extLst>
              <a:ext uri="{FF2B5EF4-FFF2-40B4-BE49-F238E27FC236}">
                <a16:creationId xmlns:a16="http://schemas.microsoft.com/office/drawing/2014/main" id="{B586CD1F-611A-7EBF-93C2-FF1D5D27A0CD}"/>
              </a:ext>
            </a:extLst>
          </p:cNvPr>
          <p:cNvGraphicFramePr>
            <a:graphicFrameLocks noGrp="1"/>
          </p:cNvGraphicFramePr>
          <p:nvPr>
            <p:extLst>
              <p:ext uri="{D42A27DB-BD31-4B8C-83A1-F6EECF244321}">
                <p14:modId xmlns:p14="http://schemas.microsoft.com/office/powerpoint/2010/main" val="204516129"/>
              </p:ext>
            </p:extLst>
          </p:nvPr>
        </p:nvGraphicFramePr>
        <p:xfrm>
          <a:off x="845823" y="1828800"/>
          <a:ext cx="7528558" cy="387604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2176001761"/>
                    </a:ext>
                  </a:extLst>
                </a:gridCol>
                <a:gridCol w="762000">
                  <a:extLst>
                    <a:ext uri="{9D8B030D-6E8A-4147-A177-3AD203B41FA5}">
                      <a16:colId xmlns:a16="http://schemas.microsoft.com/office/drawing/2014/main" val="391832137"/>
                    </a:ext>
                  </a:extLst>
                </a:gridCol>
                <a:gridCol w="990600">
                  <a:extLst>
                    <a:ext uri="{9D8B030D-6E8A-4147-A177-3AD203B41FA5}">
                      <a16:colId xmlns:a16="http://schemas.microsoft.com/office/drawing/2014/main" val="4257821994"/>
                    </a:ext>
                  </a:extLst>
                </a:gridCol>
                <a:gridCol w="762000">
                  <a:extLst>
                    <a:ext uri="{9D8B030D-6E8A-4147-A177-3AD203B41FA5}">
                      <a16:colId xmlns:a16="http://schemas.microsoft.com/office/drawing/2014/main" val="4034861257"/>
                    </a:ext>
                  </a:extLst>
                </a:gridCol>
                <a:gridCol w="1051558">
                  <a:extLst>
                    <a:ext uri="{9D8B030D-6E8A-4147-A177-3AD203B41FA5}">
                      <a16:colId xmlns:a16="http://schemas.microsoft.com/office/drawing/2014/main" val="3359582462"/>
                    </a:ext>
                  </a:extLst>
                </a:gridCol>
              </a:tblGrid>
              <a:tr h="370840">
                <a:tc>
                  <a:txBody>
                    <a:bodyPr/>
                    <a:lstStyle/>
                    <a:p>
                      <a:pPr algn="ctr"/>
                      <a:r>
                        <a:rPr lang="en-US" dirty="0"/>
                        <a:t>Features</a:t>
                      </a:r>
                    </a:p>
                  </a:txBody>
                  <a:tcPr/>
                </a:tc>
                <a:tc gridSpan="2">
                  <a:txBody>
                    <a:bodyPr/>
                    <a:lstStyle/>
                    <a:p>
                      <a:pPr algn="ctr"/>
                      <a:r>
                        <a:rPr lang="en-US" dirty="0"/>
                        <a:t> &lt; 2,000 GPD SWDS</a:t>
                      </a:r>
                    </a:p>
                  </a:txBody>
                  <a:tcPr/>
                </a:tc>
                <a:tc hMerge="1">
                  <a:txBody>
                    <a:bodyPr/>
                    <a:lstStyle/>
                    <a:p>
                      <a:endParaRPr lang="en-US" dirty="0"/>
                    </a:p>
                  </a:txBody>
                  <a:tcPr/>
                </a:tc>
                <a:tc gridSpan="2">
                  <a:txBody>
                    <a:bodyPr/>
                    <a:lstStyle/>
                    <a:p>
                      <a:pPr algn="ctr"/>
                      <a:r>
                        <a:rPr lang="en-US" dirty="0"/>
                        <a:t> </a:t>
                      </a:r>
                      <a:r>
                        <a:rPr lang="en-US" u="sng" dirty="0"/>
                        <a:t>&gt; </a:t>
                      </a:r>
                      <a:r>
                        <a:rPr lang="en-US" u="none" dirty="0"/>
                        <a:t>2,000 GPD SWDS</a:t>
                      </a:r>
                    </a:p>
                  </a:txBody>
                  <a:tcPr/>
                </a:tc>
                <a:tc hMerge="1">
                  <a:txBody>
                    <a:bodyPr/>
                    <a:lstStyle/>
                    <a:p>
                      <a:endParaRPr lang="en-US" dirty="0"/>
                    </a:p>
                  </a:txBody>
                  <a:tcPr/>
                </a:tc>
                <a:extLst>
                  <a:ext uri="{0D108BD9-81ED-4DB2-BD59-A6C34878D82A}">
                    <a16:rowId xmlns:a16="http://schemas.microsoft.com/office/drawing/2014/main" val="1213859731"/>
                  </a:ext>
                </a:extLst>
              </a:tr>
              <a:tr h="370840">
                <a:tc>
                  <a:txBody>
                    <a:bodyPr/>
                    <a:lstStyle/>
                    <a:p>
                      <a:endParaRPr lang="en-US" dirty="0"/>
                    </a:p>
                  </a:txBody>
                  <a:tcPr/>
                </a:tc>
                <a:tc>
                  <a:txBody>
                    <a:bodyPr/>
                    <a:lstStyle/>
                    <a:p>
                      <a:pPr algn="ctr"/>
                      <a:r>
                        <a:rPr lang="en-US" dirty="0"/>
                        <a:t>Septic Tank </a:t>
                      </a:r>
                    </a:p>
                  </a:txBody>
                  <a:tcPr/>
                </a:tc>
                <a:tc>
                  <a:txBody>
                    <a:bodyPr/>
                    <a:lstStyle/>
                    <a:p>
                      <a:pPr algn="ctr"/>
                      <a:r>
                        <a:rPr lang="en-US" dirty="0"/>
                        <a:t>Disposal Field</a:t>
                      </a:r>
                    </a:p>
                  </a:txBody>
                  <a:tcPr/>
                </a:tc>
                <a:tc>
                  <a:txBody>
                    <a:bodyPr/>
                    <a:lstStyle/>
                    <a:p>
                      <a:pPr algn="ctr"/>
                      <a:r>
                        <a:rPr lang="en-US" dirty="0"/>
                        <a:t>Septic Tank</a:t>
                      </a:r>
                    </a:p>
                  </a:txBody>
                  <a:tcPr/>
                </a:tc>
                <a:tc>
                  <a:txBody>
                    <a:bodyPr/>
                    <a:lstStyle/>
                    <a:p>
                      <a:pPr algn="ctr"/>
                      <a:r>
                        <a:rPr lang="en-US" dirty="0"/>
                        <a:t>Disposal Field</a:t>
                      </a:r>
                    </a:p>
                  </a:txBody>
                  <a:tcPr/>
                </a:tc>
                <a:extLst>
                  <a:ext uri="{0D108BD9-81ED-4DB2-BD59-A6C34878D82A}">
                    <a16:rowId xmlns:a16="http://schemas.microsoft.com/office/drawing/2014/main" val="4177700960"/>
                  </a:ext>
                </a:extLst>
              </a:tr>
              <a:tr h="370840">
                <a:tc>
                  <a:txBody>
                    <a:bodyPr/>
                    <a:lstStyle/>
                    <a:p>
                      <a:r>
                        <a:rPr lang="en-US" dirty="0"/>
                        <a:t>Property Lines</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20</a:t>
                      </a:r>
                    </a:p>
                  </a:txBody>
                  <a:tcPr/>
                </a:tc>
                <a:tc>
                  <a:txBody>
                    <a:bodyPr/>
                    <a:lstStyle/>
                    <a:p>
                      <a:pPr algn="ctr"/>
                      <a:r>
                        <a:rPr lang="en-US" dirty="0"/>
                        <a:t>20</a:t>
                      </a:r>
                    </a:p>
                  </a:txBody>
                  <a:tcPr/>
                </a:tc>
                <a:extLst>
                  <a:ext uri="{0D108BD9-81ED-4DB2-BD59-A6C34878D82A}">
                    <a16:rowId xmlns:a16="http://schemas.microsoft.com/office/drawing/2014/main" val="2337493937"/>
                  </a:ext>
                </a:extLst>
              </a:tr>
              <a:tr h="370840">
                <a:tc>
                  <a:txBody>
                    <a:bodyPr/>
                    <a:lstStyle/>
                    <a:p>
                      <a:r>
                        <a:rPr lang="en-US" dirty="0"/>
                        <a:t>Buildings</a:t>
                      </a:r>
                    </a:p>
                  </a:txBody>
                  <a:tcPr/>
                </a:tc>
                <a:tc>
                  <a:txBody>
                    <a:bodyPr/>
                    <a:lstStyle/>
                    <a:p>
                      <a:pPr algn="ctr"/>
                      <a:r>
                        <a:rPr lang="en-US" dirty="0"/>
                        <a:t>8</a:t>
                      </a:r>
                    </a:p>
                  </a:txBody>
                  <a:tcPr/>
                </a:tc>
                <a:tc>
                  <a:txBody>
                    <a:bodyPr/>
                    <a:lstStyle/>
                    <a:p>
                      <a:pPr algn="ctr"/>
                      <a:r>
                        <a:rPr lang="en-US" dirty="0"/>
                        <a:t>20</a:t>
                      </a:r>
                    </a:p>
                  </a:txBody>
                  <a:tcPr/>
                </a:tc>
                <a:tc>
                  <a:txBody>
                    <a:bodyPr/>
                    <a:lstStyle/>
                    <a:p>
                      <a:pPr algn="ctr"/>
                      <a:r>
                        <a:rPr lang="en-US" dirty="0"/>
                        <a:t>20</a:t>
                      </a:r>
                    </a:p>
                  </a:txBody>
                  <a:tcPr/>
                </a:tc>
                <a:tc>
                  <a:txBody>
                    <a:bodyPr/>
                    <a:lstStyle/>
                    <a:p>
                      <a:pPr algn="ctr"/>
                      <a:r>
                        <a:rPr lang="en-US" dirty="0"/>
                        <a:t>40</a:t>
                      </a:r>
                    </a:p>
                  </a:txBody>
                  <a:tcPr/>
                </a:tc>
                <a:extLst>
                  <a:ext uri="{0D108BD9-81ED-4DB2-BD59-A6C34878D82A}">
                    <a16:rowId xmlns:a16="http://schemas.microsoft.com/office/drawing/2014/main" val="1389396876"/>
                  </a:ext>
                </a:extLst>
              </a:tr>
              <a:tr h="370840">
                <a:tc>
                  <a:txBody>
                    <a:bodyPr/>
                    <a:lstStyle/>
                    <a:p>
                      <a:r>
                        <a:rPr lang="en-US" dirty="0"/>
                        <a:t>High water mark of freshwater </a:t>
                      </a:r>
                    </a:p>
                  </a:txBody>
                  <a:tcPr/>
                </a:tc>
                <a:tc>
                  <a:txBody>
                    <a:bodyPr/>
                    <a:lstStyle/>
                    <a:p>
                      <a:pPr algn="ctr"/>
                      <a:r>
                        <a:rPr lang="en-US" dirty="0"/>
                        <a:t>100</a:t>
                      </a:r>
                    </a:p>
                  </a:txBody>
                  <a:tcPr/>
                </a:tc>
                <a:tc>
                  <a:txBody>
                    <a:bodyPr/>
                    <a:lstStyle/>
                    <a:p>
                      <a:pPr algn="ctr"/>
                      <a:r>
                        <a:rPr lang="en-US" dirty="0"/>
                        <a:t>100</a:t>
                      </a:r>
                    </a:p>
                  </a:txBody>
                  <a:tcPr/>
                </a:tc>
                <a:tc>
                  <a:txBody>
                    <a:bodyPr/>
                    <a:lstStyle/>
                    <a:p>
                      <a:pPr algn="ctr"/>
                      <a:r>
                        <a:rPr lang="en-US" dirty="0"/>
                        <a:t>100</a:t>
                      </a:r>
                    </a:p>
                  </a:txBody>
                  <a:tcPr/>
                </a:tc>
                <a:tc>
                  <a:txBody>
                    <a:bodyPr/>
                    <a:lstStyle/>
                    <a:p>
                      <a:pPr algn="ctr"/>
                      <a:r>
                        <a:rPr lang="en-US" b="1" i="1" dirty="0"/>
                        <a:t>300</a:t>
                      </a:r>
                    </a:p>
                  </a:txBody>
                  <a:tcPr/>
                </a:tc>
                <a:extLst>
                  <a:ext uri="{0D108BD9-81ED-4DB2-BD59-A6C34878D82A}">
                    <a16:rowId xmlns:a16="http://schemas.microsoft.com/office/drawing/2014/main" val="3436195879"/>
                  </a:ext>
                </a:extLst>
              </a:tr>
              <a:tr h="370840">
                <a:tc>
                  <a:txBody>
                    <a:bodyPr/>
                    <a:lstStyle/>
                    <a:p>
                      <a:r>
                        <a:rPr lang="en-US" dirty="0"/>
                        <a:t>High water mark of tide water</a:t>
                      </a:r>
                    </a:p>
                  </a:txBody>
                  <a:tcPr/>
                </a:tc>
                <a:tc>
                  <a:txBody>
                    <a:bodyPr/>
                    <a:lstStyle/>
                    <a:p>
                      <a:pPr algn="ctr"/>
                      <a:r>
                        <a:rPr lang="en-US" dirty="0"/>
                        <a:t>60</a:t>
                      </a:r>
                    </a:p>
                  </a:txBody>
                  <a:tcPr/>
                </a:tc>
                <a:tc>
                  <a:txBody>
                    <a:bodyPr/>
                    <a:lstStyle/>
                    <a:p>
                      <a:pPr algn="ctr"/>
                      <a:r>
                        <a:rPr lang="en-US" dirty="0"/>
                        <a:t>60</a:t>
                      </a:r>
                    </a:p>
                  </a:txBody>
                  <a:tcPr/>
                </a:tc>
                <a:tc>
                  <a:txBody>
                    <a:bodyPr/>
                    <a:lstStyle/>
                    <a:p>
                      <a:pPr algn="ctr"/>
                      <a:r>
                        <a:rPr lang="en-US" dirty="0"/>
                        <a:t>100</a:t>
                      </a:r>
                    </a:p>
                  </a:txBody>
                  <a:tcPr/>
                </a:tc>
                <a:tc>
                  <a:txBody>
                    <a:bodyPr/>
                    <a:lstStyle/>
                    <a:p>
                      <a:pPr algn="ctr"/>
                      <a:r>
                        <a:rPr lang="en-US" dirty="0"/>
                        <a:t>100</a:t>
                      </a:r>
                    </a:p>
                  </a:txBody>
                  <a:tcPr/>
                </a:tc>
                <a:extLst>
                  <a:ext uri="{0D108BD9-81ED-4DB2-BD59-A6C34878D82A}">
                    <a16:rowId xmlns:a16="http://schemas.microsoft.com/office/drawing/2014/main" val="650367537"/>
                  </a:ext>
                </a:extLst>
              </a:tr>
              <a:tr h="370840">
                <a:tc>
                  <a:txBody>
                    <a:bodyPr/>
                    <a:lstStyle/>
                    <a:p>
                      <a:r>
                        <a:rPr lang="en-US" dirty="0"/>
                        <a:t>Wells and springs delivering &lt;2,000 g/d</a:t>
                      </a:r>
                    </a:p>
                  </a:txBody>
                  <a:tcPr/>
                </a:tc>
                <a:tc>
                  <a:txBody>
                    <a:bodyPr/>
                    <a:lstStyle/>
                    <a:p>
                      <a:pPr algn="ctr"/>
                      <a:r>
                        <a:rPr lang="en-US" dirty="0"/>
                        <a:t>100</a:t>
                      </a:r>
                    </a:p>
                  </a:txBody>
                  <a:tcPr/>
                </a:tc>
                <a:tc>
                  <a:txBody>
                    <a:bodyPr/>
                    <a:lstStyle/>
                    <a:p>
                      <a:pPr algn="ctr"/>
                      <a:r>
                        <a:rPr lang="en-US" dirty="0"/>
                        <a:t>100</a:t>
                      </a:r>
                    </a:p>
                  </a:txBody>
                  <a:tcPr/>
                </a:tc>
                <a:tc>
                  <a:txBody>
                    <a:bodyPr/>
                    <a:lstStyle/>
                    <a:p>
                      <a:pPr algn="ctr"/>
                      <a:r>
                        <a:rPr lang="en-US" dirty="0"/>
                        <a:t>100</a:t>
                      </a:r>
                    </a:p>
                  </a:txBody>
                  <a:tcPr/>
                </a:tc>
                <a:tc>
                  <a:txBody>
                    <a:bodyPr/>
                    <a:lstStyle/>
                    <a:p>
                      <a:pPr algn="ctr"/>
                      <a:r>
                        <a:rPr lang="en-US" b="1" i="1" dirty="0"/>
                        <a:t>300</a:t>
                      </a:r>
                    </a:p>
                  </a:txBody>
                  <a:tcPr/>
                </a:tc>
                <a:extLst>
                  <a:ext uri="{0D108BD9-81ED-4DB2-BD59-A6C34878D82A}">
                    <a16:rowId xmlns:a16="http://schemas.microsoft.com/office/drawing/2014/main" val="22277835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Wells and springs delivering &gt;2,000 g/d</a:t>
                      </a:r>
                    </a:p>
                  </a:txBody>
                  <a:tcPr/>
                </a:tc>
                <a:tc>
                  <a:txBody>
                    <a:bodyPr/>
                    <a:lstStyle/>
                    <a:p>
                      <a:pPr algn="ctr"/>
                      <a:r>
                        <a:rPr lang="en-US" dirty="0"/>
                        <a:t>100</a:t>
                      </a:r>
                    </a:p>
                  </a:txBody>
                  <a:tcPr/>
                </a:tc>
                <a:tc>
                  <a:txBody>
                    <a:bodyPr/>
                    <a:lstStyle/>
                    <a:p>
                      <a:pPr algn="ctr"/>
                      <a:r>
                        <a:rPr lang="en-US" dirty="0"/>
                        <a:t>300</a:t>
                      </a:r>
                    </a:p>
                  </a:txBody>
                  <a:tcPr/>
                </a:tc>
                <a:tc>
                  <a:txBody>
                    <a:bodyPr/>
                    <a:lstStyle/>
                    <a:p>
                      <a:pPr algn="ctr"/>
                      <a:r>
                        <a:rPr lang="en-US" dirty="0"/>
                        <a:t>100</a:t>
                      </a:r>
                    </a:p>
                  </a:txBody>
                  <a:tcPr/>
                </a:tc>
                <a:tc>
                  <a:txBody>
                    <a:bodyPr/>
                    <a:lstStyle/>
                    <a:p>
                      <a:pPr algn="ctr"/>
                      <a:r>
                        <a:rPr lang="en-US" b="1" i="1" dirty="0"/>
                        <a:t>300</a:t>
                      </a:r>
                    </a:p>
                  </a:txBody>
                  <a:tcPr/>
                </a:tc>
                <a:extLst>
                  <a:ext uri="{0D108BD9-81ED-4DB2-BD59-A6C34878D82A}">
                    <a16:rowId xmlns:a16="http://schemas.microsoft.com/office/drawing/2014/main" val="2802866158"/>
                  </a:ext>
                </a:extLst>
              </a:tr>
              <a:tr h="370840">
                <a:tc>
                  <a:txBody>
                    <a:bodyPr/>
                    <a:lstStyle/>
                    <a:p>
                      <a:r>
                        <a:rPr lang="en-US" dirty="0"/>
                        <a:t>Downhill slopes steeper than 33%</a:t>
                      </a:r>
                    </a:p>
                  </a:txBody>
                  <a:tcPr/>
                </a:tc>
                <a:tc>
                  <a:txBody>
                    <a:bodyPr/>
                    <a:lstStyle/>
                    <a:p>
                      <a:pPr algn="ctr"/>
                      <a:endParaRPr lang="en-US" dirty="0"/>
                    </a:p>
                  </a:txBody>
                  <a:tcPr/>
                </a:tc>
                <a:tc>
                  <a:txBody>
                    <a:bodyPr/>
                    <a:lstStyle/>
                    <a:p>
                      <a:pPr algn="ctr"/>
                      <a:r>
                        <a:rPr lang="en-US" b="1" i="1" dirty="0"/>
                        <a:t>50</a:t>
                      </a:r>
                    </a:p>
                  </a:txBody>
                  <a:tcPr/>
                </a:tc>
                <a:tc>
                  <a:txBody>
                    <a:bodyPr/>
                    <a:lstStyle/>
                    <a:p>
                      <a:pPr algn="ctr"/>
                      <a:endParaRPr lang="en-US" dirty="0"/>
                    </a:p>
                  </a:txBody>
                  <a:tcPr/>
                </a:tc>
                <a:tc>
                  <a:txBody>
                    <a:bodyPr/>
                    <a:lstStyle/>
                    <a:p>
                      <a:pPr algn="ctr"/>
                      <a:r>
                        <a:rPr lang="en-US" b="1" i="1" dirty="0"/>
                        <a:t>50</a:t>
                      </a:r>
                    </a:p>
                  </a:txBody>
                  <a:tcPr/>
                </a:tc>
                <a:extLst>
                  <a:ext uri="{0D108BD9-81ED-4DB2-BD59-A6C34878D82A}">
                    <a16:rowId xmlns:a16="http://schemas.microsoft.com/office/drawing/2014/main" val="3032790836"/>
                  </a:ext>
                </a:extLst>
              </a:tr>
            </a:tbl>
          </a:graphicData>
        </a:graphic>
      </p:graphicFrame>
    </p:spTree>
    <p:extLst>
      <p:ext uri="{BB962C8B-B14F-4D97-AF65-F5344CB8AC3E}">
        <p14:creationId xmlns:p14="http://schemas.microsoft.com/office/powerpoint/2010/main" val="251290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6BB2-6A2C-F1D4-E916-18E8899D9C19}"/>
              </a:ext>
            </a:extLst>
          </p:cNvPr>
          <p:cNvSpPr>
            <a:spLocks noGrp="1"/>
          </p:cNvSpPr>
          <p:nvPr>
            <p:ph type="title"/>
          </p:nvPr>
        </p:nvSpPr>
        <p:spPr/>
        <p:txBody>
          <a:bodyPr/>
          <a:lstStyle/>
          <a:p>
            <a:r>
              <a:rPr lang="en-US" dirty="0"/>
              <a:t>Engineered Plans Required</a:t>
            </a:r>
          </a:p>
        </p:txBody>
      </p:sp>
      <p:sp>
        <p:nvSpPr>
          <p:cNvPr id="3" name="Text Placeholder 2">
            <a:extLst>
              <a:ext uri="{FF2B5EF4-FFF2-40B4-BE49-F238E27FC236}">
                <a16:creationId xmlns:a16="http://schemas.microsoft.com/office/drawing/2014/main" id="{97870948-D775-377D-82A1-3DF4600E1571}"/>
              </a:ext>
            </a:extLst>
          </p:cNvPr>
          <p:cNvSpPr>
            <a:spLocks noGrp="1"/>
          </p:cNvSpPr>
          <p:nvPr>
            <p:ph type="body" idx="1"/>
          </p:nvPr>
        </p:nvSpPr>
        <p:spPr/>
        <p:txBody>
          <a:bodyPr>
            <a:normAutofit/>
          </a:bodyPr>
          <a:lstStyle/>
          <a:p>
            <a:r>
              <a:rPr lang="en-US" sz="2000" b="1" dirty="0"/>
              <a:t>SSWD systems</a:t>
            </a:r>
            <a:r>
              <a:rPr lang="en-US" dirty="0"/>
              <a:t> designed to treat </a:t>
            </a:r>
            <a:r>
              <a:rPr lang="en-US" b="1" dirty="0"/>
              <a:t>more than 2,000 gallons per day </a:t>
            </a:r>
            <a:r>
              <a:rPr lang="en-US" dirty="0"/>
              <a:t>and </a:t>
            </a:r>
            <a:r>
              <a:rPr lang="en-US" b="1" dirty="0"/>
              <a:t>commercial and self-service laundries </a:t>
            </a:r>
            <a:r>
              <a:rPr lang="en-US" dirty="0"/>
              <a:t>required:</a:t>
            </a:r>
          </a:p>
          <a:p>
            <a:pPr marL="0" indent="0">
              <a:buNone/>
            </a:pPr>
            <a:r>
              <a:rPr lang="en-US" dirty="0"/>
              <a:t>Plans </a:t>
            </a:r>
            <a:r>
              <a:rPr lang="en-US" b="1" dirty="0"/>
              <a:t>prepared by a professional engineer</a:t>
            </a:r>
            <a:r>
              <a:rPr lang="en-US" dirty="0"/>
              <a:t>, and Bureau of Health for review and approval.</a:t>
            </a:r>
          </a:p>
          <a:p>
            <a:pPr marL="0" indent="0">
              <a:buNone/>
            </a:pPr>
            <a:r>
              <a:rPr lang="en-US" b="1" dirty="0"/>
              <a:t>Perc tests had to be submitted</a:t>
            </a:r>
            <a:r>
              <a:rPr lang="en-US" dirty="0"/>
              <a:t> to the local plumbing inspector to get a permit.</a:t>
            </a:r>
          </a:p>
          <a:p>
            <a:pPr marL="0" indent="0">
              <a:buNone/>
            </a:pPr>
            <a:r>
              <a:rPr lang="en-US" dirty="0"/>
              <a:t>Article 11 did not say who was responsible for designing </a:t>
            </a:r>
            <a:r>
              <a:rPr lang="en-US" sz="2000" b="1" dirty="0"/>
              <a:t>SSWD systems</a:t>
            </a:r>
            <a:r>
              <a:rPr lang="en-US" dirty="0"/>
              <a:t> treating under 2,000 gallons per day. </a:t>
            </a:r>
          </a:p>
          <a:p>
            <a:pPr marL="0" indent="0">
              <a:buNone/>
            </a:pPr>
            <a:r>
              <a:rPr lang="en-US" b="1" dirty="0"/>
              <a:t>There was nothing like today’s HHE-200 form required</a:t>
            </a:r>
            <a:r>
              <a:rPr lang="en-US" dirty="0"/>
              <a:t>. </a:t>
            </a:r>
          </a:p>
          <a:p>
            <a:pPr marL="0" indent="0">
              <a:buNone/>
            </a:pPr>
            <a:r>
              <a:rPr lang="en-US" b="1" i="1" dirty="0"/>
              <a:t>It appears that the contractor and local plumbing inspector were responsible to ensure that all Article 11’s requirements were met.</a:t>
            </a:r>
          </a:p>
          <a:p>
            <a:pPr marL="0" indent="0">
              <a:buNone/>
            </a:pPr>
            <a:endParaRPr lang="en-US" b="1" i="1" dirty="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106779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E1F1-A375-DC0A-7536-2CB8A8B4FC15}"/>
              </a:ext>
            </a:extLst>
          </p:cNvPr>
          <p:cNvSpPr>
            <a:spLocks noGrp="1"/>
          </p:cNvSpPr>
          <p:nvPr>
            <p:ph type="title"/>
          </p:nvPr>
        </p:nvSpPr>
        <p:spPr>
          <a:xfrm>
            <a:off x="822960" y="286604"/>
            <a:ext cx="7543800" cy="1465996"/>
          </a:xfrm>
        </p:spPr>
        <p:txBody>
          <a:bodyPr>
            <a:normAutofit/>
          </a:bodyPr>
          <a:lstStyle/>
          <a:p>
            <a:r>
              <a:rPr lang="en-US" sz="4400" dirty="0"/>
              <a:t>Did You Notice That Article 11?</a:t>
            </a:r>
          </a:p>
        </p:txBody>
      </p:sp>
      <p:sp>
        <p:nvSpPr>
          <p:cNvPr id="3" name="Text Placeholder 2">
            <a:extLst>
              <a:ext uri="{FF2B5EF4-FFF2-40B4-BE49-F238E27FC236}">
                <a16:creationId xmlns:a16="http://schemas.microsoft.com/office/drawing/2014/main" id="{95EBC900-A01E-C4B5-730F-B34B754E3DC9}"/>
              </a:ext>
            </a:extLst>
          </p:cNvPr>
          <p:cNvSpPr>
            <a:spLocks noGrp="1"/>
          </p:cNvSpPr>
          <p:nvPr>
            <p:ph type="body" idx="1"/>
          </p:nvPr>
        </p:nvSpPr>
        <p:spPr>
          <a:xfrm>
            <a:off x="822959" y="2895600"/>
            <a:ext cx="7543801" cy="2209800"/>
          </a:xfrm>
        </p:spPr>
        <p:txBody>
          <a:bodyPr/>
          <a:lstStyle/>
          <a:p>
            <a:r>
              <a:rPr lang="en-US" dirty="0"/>
              <a:t>Is the reason for the RULES FOR CONVERSION OF SEASONAL DWELLING UNITS INTO YEARROUND RESIDENCES IN THE SHORELAND.</a:t>
            </a:r>
          </a:p>
        </p:txBody>
      </p:sp>
    </p:spTree>
    <p:extLst>
      <p:ext uri="{BB962C8B-B14F-4D97-AF65-F5344CB8AC3E}">
        <p14:creationId xmlns:p14="http://schemas.microsoft.com/office/powerpoint/2010/main" val="4220619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467D-AD63-D822-D9DB-368C5AE3DF2C}"/>
              </a:ext>
            </a:extLst>
          </p:cNvPr>
          <p:cNvSpPr>
            <a:spLocks noGrp="1"/>
          </p:cNvSpPr>
          <p:nvPr>
            <p:ph type="title"/>
          </p:nvPr>
        </p:nvSpPr>
        <p:spPr/>
        <p:txBody>
          <a:bodyPr/>
          <a:lstStyle/>
          <a:p>
            <a:r>
              <a:rPr lang="en-US" dirty="0"/>
              <a:t>Volumes of Wastewater</a:t>
            </a:r>
          </a:p>
        </p:txBody>
      </p:sp>
      <p:sp>
        <p:nvSpPr>
          <p:cNvPr id="3" name="Text Placeholder 2">
            <a:extLst>
              <a:ext uri="{FF2B5EF4-FFF2-40B4-BE49-F238E27FC236}">
                <a16:creationId xmlns:a16="http://schemas.microsoft.com/office/drawing/2014/main" id="{8CF17CB8-1CFA-F009-FE9C-1E8FF8B061DC}"/>
              </a:ext>
            </a:extLst>
          </p:cNvPr>
          <p:cNvSpPr>
            <a:spLocks noGrp="1"/>
          </p:cNvSpPr>
          <p:nvPr>
            <p:ph type="body" idx="1"/>
          </p:nvPr>
        </p:nvSpPr>
        <p:spPr/>
        <p:txBody>
          <a:bodyPr/>
          <a:lstStyle/>
          <a:p>
            <a:r>
              <a:rPr lang="en-US" sz="2400" dirty="0"/>
              <a:t>There was an Appendix C of “expected daily quantities of sewage per unit of contributary population</a:t>
            </a:r>
            <a:r>
              <a:rPr lang="en-US" dirty="0"/>
              <a:t>.”</a:t>
            </a:r>
          </a:p>
          <a:p>
            <a:r>
              <a:rPr lang="en-US" sz="2400" dirty="0"/>
              <a:t>Think about what has happen to wastewater volumes since the 1974 code was initially adopted and its impact on indoor plumbing and the pollutant load of the wastewater stream entering today’s SSWD systems</a:t>
            </a:r>
            <a:r>
              <a:rPr lang="en-US" dirty="0"/>
              <a:t>.</a:t>
            </a:r>
          </a:p>
        </p:txBody>
      </p:sp>
      <p:graphicFrame>
        <p:nvGraphicFramePr>
          <p:cNvPr id="4" name="Table 3">
            <a:extLst>
              <a:ext uri="{FF2B5EF4-FFF2-40B4-BE49-F238E27FC236}">
                <a16:creationId xmlns:a16="http://schemas.microsoft.com/office/drawing/2014/main" id="{888863AA-0E3E-E978-2AF1-7A5F2800D138}"/>
              </a:ext>
            </a:extLst>
          </p:cNvPr>
          <p:cNvGraphicFramePr>
            <a:graphicFrameLocks noGrp="1"/>
          </p:cNvGraphicFramePr>
          <p:nvPr>
            <p:extLst>
              <p:ext uri="{D42A27DB-BD31-4B8C-83A1-F6EECF244321}">
                <p14:modId xmlns:p14="http://schemas.microsoft.com/office/powerpoint/2010/main" val="2122742281"/>
              </p:ext>
            </p:extLst>
          </p:nvPr>
        </p:nvGraphicFramePr>
        <p:xfrm>
          <a:off x="1524000" y="4267200"/>
          <a:ext cx="6096000" cy="18542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582417838"/>
                    </a:ext>
                  </a:extLst>
                </a:gridCol>
                <a:gridCol w="2006600">
                  <a:extLst>
                    <a:ext uri="{9D8B030D-6E8A-4147-A177-3AD203B41FA5}">
                      <a16:colId xmlns:a16="http://schemas.microsoft.com/office/drawing/2014/main" val="290212953"/>
                    </a:ext>
                  </a:extLst>
                </a:gridCol>
                <a:gridCol w="2032000">
                  <a:extLst>
                    <a:ext uri="{9D8B030D-6E8A-4147-A177-3AD203B41FA5}">
                      <a16:colId xmlns:a16="http://schemas.microsoft.com/office/drawing/2014/main" val="3999339470"/>
                    </a:ext>
                  </a:extLst>
                </a:gridCol>
              </a:tblGrid>
              <a:tr h="370840">
                <a:tc>
                  <a:txBody>
                    <a:bodyPr/>
                    <a:lstStyle/>
                    <a:p>
                      <a:pPr algn="ctr"/>
                      <a:r>
                        <a:rPr lang="en-US" dirty="0"/>
                        <a:t>Plumbing Fixture</a:t>
                      </a:r>
                    </a:p>
                  </a:txBody>
                  <a:tcPr/>
                </a:tc>
                <a:tc>
                  <a:txBody>
                    <a:bodyPr/>
                    <a:lstStyle/>
                    <a:p>
                      <a:pPr algn="ctr"/>
                      <a:r>
                        <a:rPr lang="en-US" dirty="0"/>
                        <a:t>In 1974</a:t>
                      </a:r>
                    </a:p>
                  </a:txBody>
                  <a:tcPr/>
                </a:tc>
                <a:tc>
                  <a:txBody>
                    <a:bodyPr/>
                    <a:lstStyle/>
                    <a:p>
                      <a:pPr algn="ctr"/>
                      <a:r>
                        <a:rPr lang="en-US" dirty="0"/>
                        <a:t>Today</a:t>
                      </a:r>
                    </a:p>
                  </a:txBody>
                  <a:tcPr/>
                </a:tc>
                <a:extLst>
                  <a:ext uri="{0D108BD9-81ED-4DB2-BD59-A6C34878D82A}">
                    <a16:rowId xmlns:a16="http://schemas.microsoft.com/office/drawing/2014/main" val="3440098712"/>
                  </a:ext>
                </a:extLst>
              </a:tr>
              <a:tr h="370840">
                <a:tc>
                  <a:txBody>
                    <a:bodyPr/>
                    <a:lstStyle/>
                    <a:p>
                      <a:pPr algn="l"/>
                      <a:r>
                        <a:rPr lang="en-US" dirty="0"/>
                        <a:t>Water Closets</a:t>
                      </a:r>
                    </a:p>
                  </a:txBody>
                  <a:tcPr/>
                </a:tc>
                <a:tc>
                  <a:txBody>
                    <a:bodyPr/>
                    <a:lstStyle/>
                    <a:p>
                      <a:pPr algn="ctr"/>
                      <a:r>
                        <a:rPr lang="en-US" dirty="0"/>
                        <a:t>7 gal/flush</a:t>
                      </a:r>
                    </a:p>
                  </a:txBody>
                  <a:tcPr/>
                </a:tc>
                <a:tc>
                  <a:txBody>
                    <a:bodyPr/>
                    <a:lstStyle/>
                    <a:p>
                      <a:pPr algn="ctr"/>
                      <a:r>
                        <a:rPr lang="en-US" dirty="0"/>
                        <a:t>1.5 gal/flush</a:t>
                      </a:r>
                    </a:p>
                  </a:txBody>
                  <a:tcPr/>
                </a:tc>
                <a:extLst>
                  <a:ext uri="{0D108BD9-81ED-4DB2-BD59-A6C34878D82A}">
                    <a16:rowId xmlns:a16="http://schemas.microsoft.com/office/drawing/2014/main" val="3574031558"/>
                  </a:ext>
                </a:extLst>
              </a:tr>
              <a:tr h="370840">
                <a:tc>
                  <a:txBody>
                    <a:bodyPr/>
                    <a:lstStyle/>
                    <a:p>
                      <a:pPr algn="l"/>
                      <a:r>
                        <a:rPr lang="en-US" dirty="0"/>
                        <a:t>Washing Machines </a:t>
                      </a:r>
                    </a:p>
                  </a:txBody>
                  <a:tcPr/>
                </a:tc>
                <a:tc>
                  <a:txBody>
                    <a:bodyPr/>
                    <a:lstStyle/>
                    <a:p>
                      <a:pPr algn="ctr"/>
                      <a:r>
                        <a:rPr lang="en-US" dirty="0"/>
                        <a:t>40-45 gal/load</a:t>
                      </a:r>
                    </a:p>
                  </a:txBody>
                  <a:tcPr/>
                </a:tc>
                <a:tc>
                  <a:txBody>
                    <a:bodyPr/>
                    <a:lstStyle/>
                    <a:p>
                      <a:pPr algn="ctr"/>
                      <a:r>
                        <a:rPr lang="en-US" dirty="0"/>
                        <a:t>10-25 gal/load</a:t>
                      </a:r>
                    </a:p>
                  </a:txBody>
                  <a:tcPr/>
                </a:tc>
                <a:extLst>
                  <a:ext uri="{0D108BD9-81ED-4DB2-BD59-A6C34878D82A}">
                    <a16:rowId xmlns:a16="http://schemas.microsoft.com/office/drawing/2014/main" val="1012780563"/>
                  </a:ext>
                </a:extLst>
              </a:tr>
              <a:tr h="370840">
                <a:tc>
                  <a:txBody>
                    <a:bodyPr/>
                    <a:lstStyle/>
                    <a:p>
                      <a:pPr algn="l"/>
                      <a:r>
                        <a:rPr lang="en-US" dirty="0"/>
                        <a:t>Shower Heads</a:t>
                      </a:r>
                    </a:p>
                  </a:txBody>
                  <a:tcPr/>
                </a:tc>
                <a:tc>
                  <a:txBody>
                    <a:bodyPr/>
                    <a:lstStyle/>
                    <a:p>
                      <a:pPr algn="ctr"/>
                      <a:r>
                        <a:rPr lang="en-US" dirty="0"/>
                        <a:t>5 gal/min</a:t>
                      </a:r>
                    </a:p>
                  </a:txBody>
                  <a:tcPr/>
                </a:tc>
                <a:tc>
                  <a:txBody>
                    <a:bodyPr/>
                    <a:lstStyle/>
                    <a:p>
                      <a:pPr algn="ctr"/>
                      <a:r>
                        <a:rPr lang="en-US" dirty="0"/>
                        <a:t>2 gal/min</a:t>
                      </a:r>
                    </a:p>
                  </a:txBody>
                  <a:tcPr/>
                </a:tc>
                <a:extLst>
                  <a:ext uri="{0D108BD9-81ED-4DB2-BD59-A6C34878D82A}">
                    <a16:rowId xmlns:a16="http://schemas.microsoft.com/office/drawing/2014/main" val="1180087779"/>
                  </a:ext>
                </a:extLst>
              </a:tr>
              <a:tr h="370840">
                <a:tc>
                  <a:txBody>
                    <a:bodyPr/>
                    <a:lstStyle/>
                    <a:p>
                      <a:pPr algn="l"/>
                      <a:r>
                        <a:rPr lang="en-US" dirty="0"/>
                        <a:t>Dish Washers</a:t>
                      </a:r>
                    </a:p>
                  </a:txBody>
                  <a:tcPr/>
                </a:tc>
                <a:tc>
                  <a:txBody>
                    <a:bodyPr/>
                    <a:lstStyle/>
                    <a:p>
                      <a:pPr algn="ctr"/>
                      <a:r>
                        <a:rPr lang="en-US" dirty="0"/>
                        <a:t>9-14 gal/load</a:t>
                      </a:r>
                    </a:p>
                  </a:txBody>
                  <a:tcPr/>
                </a:tc>
                <a:tc>
                  <a:txBody>
                    <a:bodyPr/>
                    <a:lstStyle/>
                    <a:p>
                      <a:pPr algn="ctr"/>
                      <a:r>
                        <a:rPr lang="en-US" dirty="0"/>
                        <a:t>4 gal/load</a:t>
                      </a:r>
                    </a:p>
                  </a:txBody>
                  <a:tcPr/>
                </a:tc>
                <a:extLst>
                  <a:ext uri="{0D108BD9-81ED-4DB2-BD59-A6C34878D82A}">
                    <a16:rowId xmlns:a16="http://schemas.microsoft.com/office/drawing/2014/main" val="1738992520"/>
                  </a:ext>
                </a:extLst>
              </a:tr>
            </a:tbl>
          </a:graphicData>
        </a:graphic>
      </p:graphicFrame>
    </p:spTree>
    <p:extLst>
      <p:ext uri="{BB962C8B-B14F-4D97-AF65-F5344CB8AC3E}">
        <p14:creationId xmlns:p14="http://schemas.microsoft.com/office/powerpoint/2010/main" val="3481539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9F9A-8AD2-9076-3160-7588E9B7B562}"/>
              </a:ext>
            </a:extLst>
          </p:cNvPr>
          <p:cNvSpPr>
            <a:spLocks noGrp="1"/>
          </p:cNvSpPr>
          <p:nvPr>
            <p:ph type="title"/>
          </p:nvPr>
        </p:nvSpPr>
        <p:spPr>
          <a:xfrm>
            <a:off x="822960" y="758952"/>
            <a:ext cx="7543800" cy="2289048"/>
          </a:xfrm>
        </p:spPr>
        <p:txBody>
          <a:bodyPr>
            <a:normAutofit/>
          </a:bodyPr>
          <a:lstStyle/>
          <a:p>
            <a:r>
              <a:rPr lang="en-US" sz="5400" dirty="0"/>
              <a:t>Enough about Article 11</a:t>
            </a:r>
          </a:p>
        </p:txBody>
      </p:sp>
      <p:sp>
        <p:nvSpPr>
          <p:cNvPr id="3" name="Text Placeholder 2">
            <a:extLst>
              <a:ext uri="{FF2B5EF4-FFF2-40B4-BE49-F238E27FC236}">
                <a16:creationId xmlns:a16="http://schemas.microsoft.com/office/drawing/2014/main" id="{A990A626-62B5-EF02-8F13-384D786050E4}"/>
              </a:ext>
            </a:extLst>
          </p:cNvPr>
          <p:cNvSpPr>
            <a:spLocks noGrp="1"/>
          </p:cNvSpPr>
          <p:nvPr>
            <p:ph type="body" idx="1"/>
          </p:nvPr>
        </p:nvSpPr>
        <p:spPr/>
        <p:txBody>
          <a:bodyPr/>
          <a:lstStyle/>
          <a:p>
            <a:r>
              <a:rPr lang="en-US" dirty="0"/>
              <a:t>Now Let’s Discuss the background behind today's code </a:t>
            </a:r>
          </a:p>
        </p:txBody>
      </p:sp>
    </p:spTree>
    <p:extLst>
      <p:ext uri="{BB962C8B-B14F-4D97-AF65-F5344CB8AC3E}">
        <p14:creationId xmlns:p14="http://schemas.microsoft.com/office/powerpoint/2010/main" val="101455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field&#10;&#10;Description automatically generated">
            <a:extLst>
              <a:ext uri="{FF2B5EF4-FFF2-40B4-BE49-F238E27FC236}">
                <a16:creationId xmlns:a16="http://schemas.microsoft.com/office/drawing/2014/main" id="{5543A7BB-B218-D6A8-F6DF-77CCBE417D71}"/>
              </a:ext>
            </a:extLst>
          </p:cNvPr>
          <p:cNvPicPr>
            <a:picLocks noChangeAspect="1"/>
          </p:cNvPicPr>
          <p:nvPr/>
        </p:nvPicPr>
        <p:blipFill rotWithShape="1">
          <a:blip r:embed="rId2">
            <a:extLst>
              <a:ext uri="{28A0092B-C50C-407E-A947-70E740481C1C}">
                <a14:useLocalDpi xmlns:a14="http://schemas.microsoft.com/office/drawing/2010/main" val="0"/>
              </a:ext>
            </a:extLst>
          </a:blip>
          <a:srcRect l="4998" t="26433" r="11665" b="9121"/>
          <a:stretch/>
        </p:blipFill>
        <p:spPr>
          <a:xfrm>
            <a:off x="457200" y="457200"/>
            <a:ext cx="8077200" cy="5562600"/>
          </a:xfrm>
          <a:prstGeom prst="rect">
            <a:avLst/>
          </a:prstGeom>
        </p:spPr>
      </p:pic>
    </p:spTree>
    <p:extLst>
      <p:ext uri="{BB962C8B-B14F-4D97-AF65-F5344CB8AC3E}">
        <p14:creationId xmlns:p14="http://schemas.microsoft.com/office/powerpoint/2010/main" val="2066203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r>
              <a:rPr lang="en-US" dirty="0"/>
              <a:t>The Origin of Percolation Tests</a:t>
            </a:r>
            <a:endParaRPr lang="en-US" b="0" i="0" u="none" strike="noStrike" baseline="0" dirty="0">
              <a:latin typeface="Calibri"/>
            </a:endParaRPr>
          </a:p>
        </p:txBody>
      </p:sp>
      <p:sp>
        <p:nvSpPr>
          <p:cNvPr id="3" name="Text Placeholder 2"/>
          <p:cNvSpPr>
            <a:spLocks noGrp="1"/>
          </p:cNvSpPr>
          <p:nvPr>
            <p:ph type="body" idx="1"/>
          </p:nvPr>
        </p:nvSpPr>
        <p:spPr>
          <a:xfrm>
            <a:off x="822959" y="1845734"/>
            <a:ext cx="7543801" cy="4174066"/>
          </a:xfrm>
        </p:spPr>
        <p:txBody>
          <a:bodyPr>
            <a:normAutofit/>
          </a:bodyPr>
          <a:lstStyle/>
          <a:p>
            <a:r>
              <a:rPr lang="en-US" sz="2400" dirty="0"/>
              <a:t>The </a:t>
            </a:r>
            <a:r>
              <a:rPr lang="en-US" sz="2400" b="1" dirty="0"/>
              <a:t>percolation test </a:t>
            </a:r>
            <a:r>
              <a:rPr lang="en-US" sz="2400" dirty="0"/>
              <a:t>that the USPHS “Manual of Septic Tank Practice"</a:t>
            </a:r>
            <a:r>
              <a:rPr lang="en-US" sz="2400" b="1" dirty="0"/>
              <a:t> used</a:t>
            </a:r>
            <a:r>
              <a:rPr lang="en-US" sz="2400" dirty="0"/>
              <a:t> </a:t>
            </a:r>
            <a:r>
              <a:rPr lang="en-US" sz="2400" b="1" dirty="0"/>
              <a:t>for sizing </a:t>
            </a:r>
            <a:r>
              <a:rPr lang="en-US" sz="2400" dirty="0"/>
              <a:t>disposal areas </a:t>
            </a:r>
            <a:r>
              <a:rPr lang="en-US" sz="2400" b="1" dirty="0"/>
              <a:t>came from study</a:t>
            </a:r>
            <a:r>
              <a:rPr lang="en-US" sz="2400" dirty="0"/>
              <a:t> conducted by a State Engineer in upper-state New York.</a:t>
            </a:r>
          </a:p>
          <a:p>
            <a:r>
              <a:rPr lang="en-US" sz="2400" b="1" dirty="0"/>
              <a:t>He performed </a:t>
            </a:r>
            <a:r>
              <a:rPr lang="en-US" sz="2400" dirty="0"/>
              <a:t>what he called </a:t>
            </a:r>
            <a:r>
              <a:rPr lang="en-US" sz="2400" b="1" dirty="0"/>
              <a:t>percolation</a:t>
            </a:r>
            <a:r>
              <a:rPr lang="en-US" sz="2400" dirty="0"/>
              <a:t> </a:t>
            </a:r>
            <a:r>
              <a:rPr lang="en-US" sz="2400" b="1" dirty="0"/>
              <a:t>tests (Perc tests) </a:t>
            </a:r>
            <a:r>
              <a:rPr lang="en-US" sz="2400" dirty="0"/>
              <a:t>on appropriately </a:t>
            </a:r>
            <a:r>
              <a:rPr lang="en-US" sz="2400" b="1" i="1" dirty="0"/>
              <a:t>20</a:t>
            </a:r>
            <a:r>
              <a:rPr lang="en-US" sz="2400" b="1" i="1" dirty="0">
                <a:solidFill>
                  <a:srgbClr val="FFFF00"/>
                </a:solidFill>
              </a:rPr>
              <a:t> </a:t>
            </a:r>
            <a:r>
              <a:rPr lang="en-US" sz="2400" b="1" i="1" dirty="0">
                <a:solidFill>
                  <a:schemeClr val="tx1"/>
                </a:solidFill>
              </a:rPr>
              <a:t>existing systems </a:t>
            </a:r>
            <a:r>
              <a:rPr lang="en-US" sz="2400" dirty="0"/>
              <a:t>where he </a:t>
            </a:r>
            <a:r>
              <a:rPr lang="en-US" sz="2400" b="1" i="1" dirty="0">
                <a:solidFill>
                  <a:schemeClr val="tx1"/>
                </a:solidFill>
              </a:rPr>
              <a:t>attempted to estimate</a:t>
            </a:r>
            <a:r>
              <a:rPr lang="en-US" sz="2400" b="1" i="1" dirty="0">
                <a:solidFill>
                  <a:srgbClr val="FFFF00"/>
                </a:solidFill>
              </a:rPr>
              <a:t> </a:t>
            </a:r>
            <a:r>
              <a:rPr lang="en-US" sz="2400" dirty="0"/>
              <a:t>past wastewater </a:t>
            </a:r>
            <a:r>
              <a:rPr lang="en-US" sz="2400" b="1" dirty="0"/>
              <a:t>volumes</a:t>
            </a:r>
            <a:r>
              <a:rPr lang="en-US" sz="2400" dirty="0"/>
              <a:t>, disposal field </a:t>
            </a:r>
            <a:r>
              <a:rPr lang="en-US" sz="2400" b="1" dirty="0"/>
              <a:t>sizes</a:t>
            </a:r>
            <a:r>
              <a:rPr lang="en-US" sz="2400" dirty="0"/>
              <a:t>, and past </a:t>
            </a:r>
            <a:r>
              <a:rPr lang="en-US" sz="2400" b="1" dirty="0"/>
              <a:t>performance</a:t>
            </a:r>
            <a:r>
              <a:rPr lang="en-US" sz="2400" dirty="0">
                <a:latin typeface="Times New Roman"/>
              </a:rPr>
              <a:t>.</a:t>
            </a:r>
            <a:r>
              <a:rPr lang="en-US" sz="2400" dirty="0"/>
              <a:t> </a:t>
            </a:r>
          </a:p>
          <a:p>
            <a:r>
              <a:rPr lang="en-US" sz="2400" dirty="0"/>
              <a:t>It is </a:t>
            </a:r>
            <a:r>
              <a:rPr lang="en-US" sz="2400" b="1" dirty="0"/>
              <a:t>interesting to note </a:t>
            </a:r>
            <a:r>
              <a:rPr lang="en-US" sz="2400" dirty="0"/>
              <a:t>that his Perc tests were made using </a:t>
            </a:r>
            <a:r>
              <a:rPr lang="en-US" sz="2400" b="1" dirty="0"/>
              <a:t>12 by 12-inch holes </a:t>
            </a:r>
            <a:r>
              <a:rPr lang="en-US" sz="2400" dirty="0"/>
              <a:t>not 6-inch holes the USPHS used in its</a:t>
            </a:r>
            <a:r>
              <a:rPr lang="en-US" sz="2400" b="1" dirty="0"/>
              <a:t> “Manual of Septic Tank Practice.” .</a:t>
            </a:r>
          </a:p>
          <a:p>
            <a:endParaRPr lang="en-US" sz="2800" b="1" dirty="0"/>
          </a:p>
          <a:p>
            <a:endParaRPr lang="en-US" dirty="0"/>
          </a:p>
        </p:txBody>
      </p:sp>
    </p:spTree>
    <p:extLst>
      <p:ext uri="{BB962C8B-B14F-4D97-AF65-F5344CB8AC3E}">
        <p14:creationId xmlns:p14="http://schemas.microsoft.com/office/powerpoint/2010/main" val="32916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7AAC-BF79-98CD-FA14-80756287E7BC}"/>
              </a:ext>
            </a:extLst>
          </p:cNvPr>
          <p:cNvSpPr>
            <a:spLocks noGrp="1"/>
          </p:cNvSpPr>
          <p:nvPr>
            <p:ph type="title"/>
          </p:nvPr>
        </p:nvSpPr>
        <p:spPr>
          <a:xfrm>
            <a:off x="822960" y="286604"/>
            <a:ext cx="7543800" cy="1846996"/>
          </a:xfrm>
        </p:spPr>
        <p:txBody>
          <a:bodyPr>
            <a:normAutofit fontScale="90000"/>
          </a:bodyPr>
          <a:lstStyle/>
          <a:p>
            <a:r>
              <a:rPr lang="en-US" sz="4000" dirty="0"/>
              <a:t>In 1950s and 1970s the Division was a very unusual state agency and very lucky.</a:t>
            </a:r>
            <a:br>
              <a:rPr lang="en-US" sz="4800" dirty="0"/>
            </a:br>
            <a:endParaRPr lang="en-US" dirty="0"/>
          </a:p>
        </p:txBody>
      </p:sp>
      <p:sp>
        <p:nvSpPr>
          <p:cNvPr id="3" name="Text Placeholder 2">
            <a:extLst>
              <a:ext uri="{FF2B5EF4-FFF2-40B4-BE49-F238E27FC236}">
                <a16:creationId xmlns:a16="http://schemas.microsoft.com/office/drawing/2014/main" id="{E74AF507-73A0-0DB2-9970-1462D42656ED}"/>
              </a:ext>
            </a:extLst>
          </p:cNvPr>
          <p:cNvSpPr>
            <a:spLocks noGrp="1"/>
          </p:cNvSpPr>
          <p:nvPr>
            <p:ph type="body" idx="1"/>
          </p:nvPr>
        </p:nvSpPr>
        <p:spPr/>
        <p:txBody>
          <a:bodyPr/>
          <a:lstStyle/>
          <a:p>
            <a:pPr marL="457200" indent="-457200">
              <a:buFont typeface="+mj-lt"/>
              <a:buAutoNum type="arabicPeriod"/>
            </a:pPr>
            <a:r>
              <a:rPr lang="en-US" sz="2000" dirty="0"/>
              <a:t>It had a unique staff (other than clerical), of chemists, biologists, sanitarians, professional engineers (sanitary and chemical), and master plumbers, and one Chiropractor.  </a:t>
            </a:r>
          </a:p>
          <a:p>
            <a:pPr marL="457200" indent="-457200">
              <a:buFont typeface="+mj-lt"/>
              <a:buAutoNum type="arabicPeriod"/>
            </a:pPr>
            <a:r>
              <a:rPr lang="en-US" sz="2000" dirty="0"/>
              <a:t>It was in a </a:t>
            </a:r>
            <a:r>
              <a:rPr lang="en-US" sz="2000" b="1" dirty="0"/>
              <a:t>very large Department </a:t>
            </a:r>
            <a:r>
              <a:rPr lang="en-US" sz="2000" dirty="0"/>
              <a:t>(Health and Welfare) </a:t>
            </a:r>
            <a:r>
              <a:rPr lang="en-US" sz="2000" b="1" dirty="0"/>
              <a:t>that did not know or care about what it was doing.</a:t>
            </a:r>
          </a:p>
          <a:p>
            <a:pPr marL="457200" indent="-457200">
              <a:buFont typeface="+mj-lt"/>
              <a:buAutoNum type="arabicPeriod"/>
            </a:pPr>
            <a:r>
              <a:rPr lang="en-US" dirty="0"/>
              <a:t>Though the years it had been used by the Maine’s legislature as in </a:t>
            </a:r>
            <a:r>
              <a:rPr lang="en-US" b="1" dirty="0"/>
              <a:t>incubator of a variety of health and environmental programs</a:t>
            </a:r>
            <a:r>
              <a:rPr lang="en-US" dirty="0"/>
              <a:t>.</a:t>
            </a:r>
            <a:endParaRPr lang="en-US" sz="2000" dirty="0"/>
          </a:p>
          <a:p>
            <a:pPr marL="457200" indent="-457200">
              <a:buFont typeface="+mj-lt"/>
              <a:buAutoNum type="arabicPeriod"/>
            </a:pPr>
            <a:r>
              <a:rPr lang="en-US" sz="2000" dirty="0"/>
              <a:t>It had </a:t>
            </a:r>
            <a:r>
              <a:rPr lang="en-US" sz="2000" b="1" dirty="0"/>
              <a:t>no oversite Board, </a:t>
            </a:r>
            <a:r>
              <a:rPr lang="en-US" sz="2000" dirty="0"/>
              <a:t>and, during those years, it </a:t>
            </a:r>
            <a:r>
              <a:rPr lang="en-US" sz="2000" b="1" dirty="0"/>
              <a:t>reported directly to the Commissioner</a:t>
            </a:r>
            <a:r>
              <a:rPr lang="en-US" sz="2000" dirty="0"/>
              <a:t> who besides being an MD had a </a:t>
            </a:r>
            <a:r>
              <a:rPr lang="en-US" sz="2000" b="1" dirty="0"/>
              <a:t>BS in engineering. </a:t>
            </a:r>
          </a:p>
          <a:p>
            <a:endParaRPr lang="en-US" dirty="0"/>
          </a:p>
        </p:txBody>
      </p:sp>
    </p:spTree>
    <p:extLst>
      <p:ext uri="{BB962C8B-B14F-4D97-AF65-F5344CB8AC3E}">
        <p14:creationId xmlns:p14="http://schemas.microsoft.com/office/powerpoint/2010/main" val="304695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89795"/>
          </a:xfrm>
        </p:spPr>
        <p:txBody>
          <a:bodyPr>
            <a:normAutofit fontScale="90000"/>
          </a:bodyPr>
          <a:lstStyle/>
          <a:p>
            <a:pPr marR="0" rtl="0"/>
            <a:r>
              <a:rPr lang="en-US" sz="4000" dirty="0">
                <a:latin typeface="Times New Roman"/>
              </a:rPr>
              <a:t>To Properly Perform a USPHS Perc Test</a:t>
            </a:r>
            <a:br>
              <a:rPr lang="en-US" sz="4000" dirty="0">
                <a:latin typeface="Times New Roman"/>
              </a:rPr>
            </a:br>
            <a:r>
              <a:rPr lang="en-US" sz="4000" dirty="0">
                <a:latin typeface="Times New Roman"/>
              </a:rPr>
              <a:t>You Had To:</a:t>
            </a:r>
            <a:endParaRPr lang="en-US" sz="4000" b="0" i="0" u="none" strike="noStrike" baseline="0" dirty="0">
              <a:latin typeface="Times New Roman"/>
            </a:endParaRPr>
          </a:p>
        </p:txBody>
      </p:sp>
      <p:sp>
        <p:nvSpPr>
          <p:cNvPr id="3" name="Text Placeholder 2"/>
          <p:cNvSpPr>
            <a:spLocks noGrp="1"/>
          </p:cNvSpPr>
          <p:nvPr>
            <p:ph type="body" idx="1"/>
          </p:nvPr>
        </p:nvSpPr>
        <p:spPr>
          <a:xfrm>
            <a:off x="777240" y="1905000"/>
            <a:ext cx="8229600" cy="4830763"/>
          </a:xfrm>
        </p:spPr>
        <p:txBody>
          <a:bodyPr>
            <a:normAutofit/>
          </a:bodyPr>
          <a:lstStyle/>
          <a:p>
            <a:r>
              <a:rPr lang="en-US" sz="2400" b="1" dirty="0"/>
              <a:t>Dig a 3-foot deep 6-inch hole.</a:t>
            </a:r>
            <a:endParaRPr lang="en-US" sz="2400" b="1" dirty="0">
              <a:latin typeface="Times New Roman"/>
            </a:endParaRPr>
          </a:p>
          <a:p>
            <a:r>
              <a:rPr lang="en-US" sz="2400" b="1" dirty="0"/>
              <a:t>Scape the side walls </a:t>
            </a:r>
            <a:r>
              <a:rPr lang="en-US" sz="2400" dirty="0"/>
              <a:t>of the hole to prevent smearing</a:t>
            </a:r>
          </a:p>
          <a:p>
            <a:r>
              <a:rPr lang="en-US" sz="2400" b="1" dirty="0"/>
              <a:t>Place two inches of gravel </a:t>
            </a:r>
            <a:r>
              <a:rPr lang="en-US" sz="2400" dirty="0"/>
              <a:t>in the bottom of the hole.</a:t>
            </a:r>
          </a:p>
          <a:p>
            <a:r>
              <a:rPr lang="en-US" sz="2400" b="1" dirty="0"/>
              <a:t>Figure out how get the water </a:t>
            </a:r>
            <a:r>
              <a:rPr lang="en-US" sz="2400" dirty="0"/>
              <a:t>necessary to keep the hole full of water </a:t>
            </a:r>
            <a:r>
              <a:rPr lang="en-US" sz="2400" b="1" dirty="0"/>
              <a:t>all night</a:t>
            </a:r>
            <a:r>
              <a:rPr lang="en-US" sz="2400" dirty="0">
                <a:latin typeface="Times New Roman"/>
              </a:rPr>
              <a:t>.</a:t>
            </a:r>
          </a:p>
          <a:p>
            <a:r>
              <a:rPr lang="en-US" sz="2400" b="1" dirty="0"/>
              <a:t>Come back the next day </a:t>
            </a:r>
            <a:r>
              <a:rPr lang="en-US" sz="2400" dirty="0"/>
              <a:t>and adjust the water height until it is 12 inches over the gravel</a:t>
            </a:r>
            <a:r>
              <a:rPr lang="en-US" sz="2400" dirty="0">
                <a:latin typeface="Times New Roman"/>
              </a:rPr>
              <a:t>.</a:t>
            </a:r>
          </a:p>
          <a:p>
            <a:r>
              <a:rPr lang="en-US" sz="2400" dirty="0"/>
              <a:t>Then </a:t>
            </a:r>
            <a:r>
              <a:rPr lang="en-US" sz="2400" b="1" dirty="0"/>
              <a:t>stand around and wait </a:t>
            </a:r>
            <a:r>
              <a:rPr lang="en-US" sz="2400" dirty="0"/>
              <a:t>until the water to drop one-inch and then record the time it took drop the inch. </a:t>
            </a:r>
          </a:p>
        </p:txBody>
      </p:sp>
    </p:spTree>
    <p:extLst>
      <p:ext uri="{BB962C8B-B14F-4D97-AF65-F5344CB8AC3E}">
        <p14:creationId xmlns:p14="http://schemas.microsoft.com/office/powerpoint/2010/main" val="1971203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baseline="0" dirty="0">
                <a:latin typeface="Times New Roman"/>
              </a:rPr>
              <a:t>Problems Associated with Perc Tests</a:t>
            </a:r>
          </a:p>
        </p:txBody>
      </p:sp>
      <p:sp>
        <p:nvSpPr>
          <p:cNvPr id="3" name="Text Placeholder 2"/>
          <p:cNvSpPr>
            <a:spLocks noGrp="1"/>
          </p:cNvSpPr>
          <p:nvPr>
            <p:ph type="body" idx="1"/>
          </p:nvPr>
        </p:nvSpPr>
        <p:spPr/>
        <p:txBody>
          <a:bodyPr>
            <a:noAutofit/>
          </a:bodyPr>
          <a:lstStyle/>
          <a:p>
            <a:r>
              <a:rPr lang="en-US" b="1" dirty="0"/>
              <a:t>Perc tests </a:t>
            </a:r>
            <a:r>
              <a:rPr lang="en-US" dirty="0"/>
              <a:t>were difficult to </a:t>
            </a:r>
            <a:r>
              <a:rPr lang="en-US" b="1" dirty="0"/>
              <a:t>impossible to perform in the winter </a:t>
            </a:r>
            <a:r>
              <a:rPr lang="en-US" dirty="0"/>
              <a:t>or in the spring in soils with high water table.</a:t>
            </a:r>
          </a:p>
          <a:p>
            <a:r>
              <a:rPr lang="en-US" dirty="0"/>
              <a:t>Both the </a:t>
            </a:r>
            <a:r>
              <a:rPr lang="en-US" b="1" dirty="0"/>
              <a:t>size of the perc hole and the depth of water </a:t>
            </a:r>
            <a:r>
              <a:rPr lang="en-US" dirty="0"/>
              <a:t>in hole </a:t>
            </a:r>
            <a:r>
              <a:rPr lang="en-US" b="1" dirty="0"/>
              <a:t>made a significant difference in the test results</a:t>
            </a:r>
            <a:r>
              <a:rPr lang="en-US" dirty="0"/>
              <a:t>.</a:t>
            </a:r>
          </a:p>
          <a:p>
            <a:r>
              <a:rPr lang="en-US" b="1" dirty="0"/>
              <a:t>Most Perc tests were performed between July and October</a:t>
            </a:r>
            <a:r>
              <a:rPr lang="en-US" dirty="0"/>
              <a:t>.</a:t>
            </a:r>
          </a:p>
          <a:p>
            <a:r>
              <a:rPr lang="en-US" dirty="0"/>
              <a:t>A </a:t>
            </a:r>
            <a:r>
              <a:rPr lang="en-US" b="1" dirty="0"/>
              <a:t>study of multiple Perc tests performed at a site with uniform soil profile conditions </a:t>
            </a:r>
            <a:r>
              <a:rPr lang="en-US" dirty="0"/>
              <a:t>found that </a:t>
            </a:r>
            <a:r>
              <a:rPr lang="en-US" b="1" dirty="0"/>
              <a:t>at least 30 Perc holes</a:t>
            </a:r>
            <a:r>
              <a:rPr lang="en-US" dirty="0"/>
              <a:t> were required to </a:t>
            </a:r>
            <a:r>
              <a:rPr lang="en-US" b="1" dirty="0"/>
              <a:t>be statistically certain </a:t>
            </a:r>
            <a:r>
              <a:rPr lang="en-US" dirty="0"/>
              <a:t>the true results are within </a:t>
            </a:r>
            <a:r>
              <a:rPr lang="en-US" b="1" dirty="0"/>
              <a:t>plus or minus 5 min/in</a:t>
            </a:r>
            <a:r>
              <a:rPr lang="en-US" dirty="0">
                <a:latin typeface="Times New Roman"/>
              </a:rPr>
              <a:t>.</a:t>
            </a:r>
          </a:p>
          <a:p>
            <a:r>
              <a:rPr lang="en-US" dirty="0">
                <a:latin typeface="Times New Roman"/>
              </a:rPr>
              <a:t>Then remember – The perc rates used to size systems were </a:t>
            </a:r>
            <a:r>
              <a:rPr lang="en-US" b="1" dirty="0">
                <a:latin typeface="Times New Roman"/>
              </a:rPr>
              <a:t>5, 10, 15, 30, 45, and 60 min/in.</a:t>
            </a:r>
            <a:endParaRPr lang="en-US" b="1" dirty="0"/>
          </a:p>
        </p:txBody>
      </p:sp>
    </p:spTree>
    <p:extLst>
      <p:ext uri="{BB962C8B-B14F-4D97-AF65-F5344CB8AC3E}">
        <p14:creationId xmlns:p14="http://schemas.microsoft.com/office/powerpoint/2010/main" val="923848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a:xfrm>
            <a:off x="457200" y="457200"/>
            <a:ext cx="8229600" cy="5852160"/>
          </a:xfrm>
        </p:spPr>
        <p:txBody>
          <a:bodyPr>
            <a:normAutofit/>
          </a:bodyPr>
          <a:lstStyle/>
          <a:p>
            <a:r>
              <a:rPr lang="en-US" sz="4800" dirty="0">
                <a:cs typeface="Times New Roman" panose="02020603050405020304" pitchFamily="18" charset="0"/>
              </a:rPr>
              <a:t>Additional Problems</a:t>
            </a:r>
          </a:p>
          <a:p>
            <a:endParaRPr lang="en-US" dirty="0"/>
          </a:p>
          <a:p>
            <a:r>
              <a:rPr lang="en-US" b="1" dirty="0"/>
              <a:t>Only</a:t>
            </a:r>
            <a:r>
              <a:rPr lang="en-US" dirty="0"/>
              <a:t> master</a:t>
            </a:r>
            <a:r>
              <a:rPr lang="en-US" b="1" dirty="0"/>
              <a:t> plumbers and </a:t>
            </a:r>
            <a:r>
              <a:rPr lang="en-US" dirty="0"/>
              <a:t>professional </a:t>
            </a:r>
            <a:r>
              <a:rPr lang="en-US" b="1" dirty="0"/>
              <a:t>engineers</a:t>
            </a:r>
            <a:r>
              <a:rPr lang="en-US" dirty="0"/>
              <a:t> and </a:t>
            </a:r>
            <a:r>
              <a:rPr lang="en-US" b="1" dirty="0"/>
              <a:t>land surveyors</a:t>
            </a:r>
            <a:r>
              <a:rPr lang="en-US" dirty="0"/>
              <a:t> were</a:t>
            </a:r>
            <a:r>
              <a:rPr lang="en-US" b="1" dirty="0"/>
              <a:t> permitted to perform Perc tests</a:t>
            </a:r>
            <a:r>
              <a:rPr lang="en-US" b="1" dirty="0">
                <a:latin typeface="Times New Roman"/>
              </a:rPr>
              <a:t>. </a:t>
            </a:r>
            <a:r>
              <a:rPr lang="en-US" dirty="0"/>
              <a:t>None had any formal training in the correct way to perform perc tests.</a:t>
            </a:r>
          </a:p>
          <a:p>
            <a:r>
              <a:rPr lang="en-US" dirty="0"/>
              <a:t>It is estimated the </a:t>
            </a:r>
            <a:r>
              <a:rPr lang="en-US" b="1" dirty="0"/>
              <a:t>98+ percent of the Perc tests were performed by master plumbers</a:t>
            </a:r>
            <a:r>
              <a:rPr lang="en-US" dirty="0"/>
              <a:t>.</a:t>
            </a:r>
          </a:p>
          <a:p>
            <a:r>
              <a:rPr lang="en-US" dirty="0"/>
              <a:t>Farmers Home Administration (FmHA) and other </a:t>
            </a:r>
            <a:r>
              <a:rPr lang="en-US" b="1" dirty="0"/>
              <a:t>home lenders started to insist on Perc tests</a:t>
            </a:r>
            <a:r>
              <a:rPr lang="en-US" dirty="0"/>
              <a:t> </a:t>
            </a:r>
            <a:r>
              <a:rPr lang="en-US" b="1" dirty="0"/>
              <a:t>were conducted in the presence of a State inspector.</a:t>
            </a:r>
            <a:r>
              <a:rPr lang="en-US" dirty="0"/>
              <a:t> Fortunately, for the Division engineering staff, Fred Jagels, who worked for the FmHA, did the inspections that FmHA required. </a:t>
            </a:r>
          </a:p>
          <a:p>
            <a:r>
              <a:rPr lang="en-US" dirty="0"/>
              <a:t>Clough Toppan initially spend a lot of time dealing with perc test problems. He talk about that later.</a:t>
            </a:r>
          </a:p>
          <a:p>
            <a:endParaRPr lang="en-US" dirty="0"/>
          </a:p>
        </p:txBody>
      </p:sp>
    </p:spTree>
    <p:extLst>
      <p:ext uri="{BB962C8B-B14F-4D97-AF65-F5344CB8AC3E}">
        <p14:creationId xmlns:p14="http://schemas.microsoft.com/office/powerpoint/2010/main" val="2124145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237396"/>
          </a:xfrm>
        </p:spPr>
        <p:txBody>
          <a:bodyPr>
            <a:normAutofit fontScale="90000"/>
          </a:bodyPr>
          <a:lstStyle/>
          <a:p>
            <a:pPr marR="0" rtl="0"/>
            <a:r>
              <a:rPr lang="en-US" b="0" i="0" u="none" strike="noStrike" baseline="0" dirty="0">
                <a:latin typeface="Calibri"/>
              </a:rPr>
              <a:t>Article 11’s Major Problem </a:t>
            </a:r>
            <a:r>
              <a:rPr lang="en-US" dirty="0">
                <a:latin typeface="Calibri"/>
              </a:rPr>
              <a:t>Was</a:t>
            </a:r>
            <a:r>
              <a:rPr lang="en-US" b="0" i="0" u="none" strike="noStrike" baseline="0" dirty="0">
                <a:latin typeface="Calibri"/>
              </a:rPr>
              <a:t> </a:t>
            </a:r>
          </a:p>
        </p:txBody>
      </p:sp>
      <p:sp>
        <p:nvSpPr>
          <p:cNvPr id="3" name="Text Placeholder 2"/>
          <p:cNvSpPr>
            <a:spLocks noGrp="1"/>
          </p:cNvSpPr>
          <p:nvPr>
            <p:ph type="body" idx="1"/>
          </p:nvPr>
        </p:nvSpPr>
        <p:spPr/>
        <p:txBody>
          <a:bodyPr>
            <a:normAutofit/>
          </a:bodyPr>
          <a:lstStyle/>
          <a:p>
            <a:r>
              <a:rPr lang="en-US" sz="2400" b="1" dirty="0"/>
              <a:t>It limited year-round SSWD systems to sites where Perc test results were less than 45-min/in</a:t>
            </a:r>
            <a:r>
              <a:rPr lang="en-US" sz="2400" dirty="0"/>
              <a:t>.</a:t>
            </a:r>
          </a:p>
          <a:p>
            <a:r>
              <a:rPr lang="en-US" sz="2400" b="1" dirty="0"/>
              <a:t>Newly published U.S. Soil Conversation fact sheets</a:t>
            </a:r>
            <a:r>
              <a:rPr lang="en-US" sz="2400" dirty="0"/>
              <a:t>, indicated that a </a:t>
            </a:r>
            <a:r>
              <a:rPr lang="en-US" sz="2400" b="1" dirty="0"/>
              <a:t>large percentage of State had soils </a:t>
            </a:r>
            <a:r>
              <a:rPr lang="en-US" sz="2400" dirty="0"/>
              <a:t>with percolation rates </a:t>
            </a:r>
            <a:r>
              <a:rPr lang="en-US" sz="2400" b="1" dirty="0"/>
              <a:t>unsuitable for SSWD systems</a:t>
            </a:r>
            <a:r>
              <a:rPr lang="en-US" sz="2400" dirty="0"/>
              <a:t>.</a:t>
            </a:r>
          </a:p>
          <a:p>
            <a:pPr marL="0" indent="0" algn="ctr">
              <a:buNone/>
            </a:pPr>
            <a:r>
              <a:rPr lang="en-US" sz="4800" b="1" dirty="0"/>
              <a:t>  </a:t>
            </a:r>
          </a:p>
        </p:txBody>
      </p:sp>
      <p:graphicFrame>
        <p:nvGraphicFramePr>
          <p:cNvPr id="5" name="Table 4">
            <a:extLst>
              <a:ext uri="{FF2B5EF4-FFF2-40B4-BE49-F238E27FC236}">
                <a16:creationId xmlns:a16="http://schemas.microsoft.com/office/drawing/2014/main" id="{22FFABC0-5A36-F185-D3C7-1B16F8C1D0DA}"/>
              </a:ext>
            </a:extLst>
          </p:cNvPr>
          <p:cNvGraphicFramePr>
            <a:graphicFrameLocks noGrp="1"/>
          </p:cNvGraphicFramePr>
          <p:nvPr>
            <p:extLst>
              <p:ext uri="{D42A27DB-BD31-4B8C-83A1-F6EECF244321}">
                <p14:modId xmlns:p14="http://schemas.microsoft.com/office/powerpoint/2010/main" val="402788301"/>
              </p:ext>
            </p:extLst>
          </p:nvPr>
        </p:nvGraphicFramePr>
        <p:xfrm>
          <a:off x="990600" y="4114800"/>
          <a:ext cx="7330441" cy="1889760"/>
        </p:xfrm>
        <a:graphic>
          <a:graphicData uri="http://schemas.openxmlformats.org/drawingml/2006/table">
            <a:tbl>
              <a:tblPr firstRow="1" bandRow="1">
                <a:tableStyleId>{073A0DAA-6AF3-43AB-8588-CEC1D06C72B9}</a:tableStyleId>
              </a:tblPr>
              <a:tblGrid>
                <a:gridCol w="3225941">
                  <a:extLst>
                    <a:ext uri="{9D8B030D-6E8A-4147-A177-3AD203B41FA5}">
                      <a16:colId xmlns:a16="http://schemas.microsoft.com/office/drawing/2014/main" val="1518938569"/>
                    </a:ext>
                  </a:extLst>
                </a:gridCol>
                <a:gridCol w="4104500">
                  <a:extLst>
                    <a:ext uri="{9D8B030D-6E8A-4147-A177-3AD203B41FA5}">
                      <a16:colId xmlns:a16="http://schemas.microsoft.com/office/drawing/2014/main" val="3051914053"/>
                    </a:ext>
                  </a:extLst>
                </a:gridCol>
              </a:tblGrid>
              <a:tr h="320040">
                <a:tc>
                  <a:txBody>
                    <a:bodyPr/>
                    <a:lstStyle/>
                    <a:p>
                      <a:pPr algn="ctr"/>
                      <a:r>
                        <a:rPr lang="en-US" sz="2000" dirty="0">
                          <a:solidFill>
                            <a:schemeClr val="bg1"/>
                          </a:solidFill>
                        </a:rPr>
                        <a:t>Suitability For SSWD Systems</a:t>
                      </a:r>
                    </a:p>
                  </a:txBody>
                  <a:tcPr/>
                </a:tc>
                <a:tc>
                  <a:txBody>
                    <a:bodyPr/>
                    <a:lstStyle/>
                    <a:p>
                      <a:pPr algn="ctr"/>
                      <a:r>
                        <a:rPr lang="en-US" sz="2000" dirty="0">
                          <a:solidFill>
                            <a:schemeClr val="bg1"/>
                          </a:solidFill>
                        </a:rPr>
                        <a:t>Percent of The Mapped State</a:t>
                      </a:r>
                    </a:p>
                  </a:txBody>
                  <a:tcPr/>
                </a:tc>
                <a:extLst>
                  <a:ext uri="{0D108BD9-81ED-4DB2-BD59-A6C34878D82A}">
                    <a16:rowId xmlns:a16="http://schemas.microsoft.com/office/drawing/2014/main" val="212956788"/>
                  </a:ext>
                </a:extLst>
              </a:tr>
              <a:tr h="320040">
                <a:tc>
                  <a:txBody>
                    <a:bodyPr/>
                    <a:lstStyle/>
                    <a:p>
                      <a:pPr algn="ctr"/>
                      <a:r>
                        <a:rPr lang="en-US" sz="2000" dirty="0"/>
                        <a:t>Good</a:t>
                      </a:r>
                    </a:p>
                  </a:txBody>
                  <a:tcPr/>
                </a:tc>
                <a:tc>
                  <a:txBody>
                    <a:bodyPr/>
                    <a:lstStyle/>
                    <a:p>
                      <a:pPr algn="ctr"/>
                      <a:r>
                        <a:rPr lang="en-US" sz="2000" dirty="0"/>
                        <a:t>8%</a:t>
                      </a:r>
                    </a:p>
                  </a:txBody>
                  <a:tcPr/>
                </a:tc>
                <a:extLst>
                  <a:ext uri="{0D108BD9-81ED-4DB2-BD59-A6C34878D82A}">
                    <a16:rowId xmlns:a16="http://schemas.microsoft.com/office/drawing/2014/main" val="1459454412"/>
                  </a:ext>
                </a:extLst>
              </a:tr>
              <a:tr h="320040">
                <a:tc>
                  <a:txBody>
                    <a:bodyPr/>
                    <a:lstStyle/>
                    <a:p>
                      <a:pPr algn="ctr"/>
                      <a:r>
                        <a:rPr lang="en-US" sz="2000" dirty="0"/>
                        <a:t>Fair</a:t>
                      </a:r>
                    </a:p>
                  </a:txBody>
                  <a:tcPr/>
                </a:tc>
                <a:tc>
                  <a:txBody>
                    <a:bodyPr/>
                    <a:lstStyle/>
                    <a:p>
                      <a:pPr algn="ctr"/>
                      <a:r>
                        <a:rPr lang="en-US" sz="2000" dirty="0"/>
                        <a:t>3%</a:t>
                      </a:r>
                    </a:p>
                  </a:txBody>
                  <a:tcPr/>
                </a:tc>
                <a:extLst>
                  <a:ext uri="{0D108BD9-81ED-4DB2-BD59-A6C34878D82A}">
                    <a16:rowId xmlns:a16="http://schemas.microsoft.com/office/drawing/2014/main" val="1285164536"/>
                  </a:ext>
                </a:extLst>
              </a:tr>
              <a:tr h="320040">
                <a:tc>
                  <a:txBody>
                    <a:bodyPr/>
                    <a:lstStyle/>
                    <a:p>
                      <a:pPr algn="ctr"/>
                      <a:r>
                        <a:rPr lang="en-US" sz="2000" dirty="0"/>
                        <a:t>Poor and Very Poor</a:t>
                      </a:r>
                    </a:p>
                  </a:txBody>
                  <a:tcPr/>
                </a:tc>
                <a:tc>
                  <a:txBody>
                    <a:bodyPr/>
                    <a:lstStyle/>
                    <a:p>
                      <a:pPr algn="ctr"/>
                      <a:r>
                        <a:rPr lang="en-US" sz="2000" dirty="0"/>
                        <a:t>89%</a:t>
                      </a:r>
                    </a:p>
                  </a:txBody>
                  <a:tcPr/>
                </a:tc>
                <a:extLst>
                  <a:ext uri="{0D108BD9-81ED-4DB2-BD59-A6C34878D82A}">
                    <a16:rowId xmlns:a16="http://schemas.microsoft.com/office/drawing/2014/main" val="338786214"/>
                  </a:ext>
                </a:extLst>
              </a:tr>
            </a:tbl>
          </a:graphicData>
        </a:graphic>
      </p:graphicFrame>
    </p:spTree>
    <p:extLst>
      <p:ext uri="{BB962C8B-B14F-4D97-AF65-F5344CB8AC3E}">
        <p14:creationId xmlns:p14="http://schemas.microsoft.com/office/powerpoint/2010/main" val="314835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49D6-FF3D-6725-DCA6-EFDD445564E6}"/>
              </a:ext>
            </a:extLst>
          </p:cNvPr>
          <p:cNvSpPr>
            <a:spLocks noGrp="1"/>
          </p:cNvSpPr>
          <p:nvPr>
            <p:ph type="title"/>
          </p:nvPr>
        </p:nvSpPr>
        <p:spPr/>
        <p:txBody>
          <a:bodyPr/>
          <a:lstStyle/>
          <a:p>
            <a:r>
              <a:rPr lang="en-US" dirty="0"/>
              <a:t>For Example</a:t>
            </a:r>
          </a:p>
        </p:txBody>
      </p:sp>
      <p:sp>
        <p:nvSpPr>
          <p:cNvPr id="3" name="Content Placeholder 2">
            <a:extLst>
              <a:ext uri="{FF2B5EF4-FFF2-40B4-BE49-F238E27FC236}">
                <a16:creationId xmlns:a16="http://schemas.microsoft.com/office/drawing/2014/main" id="{5A63BADC-BA1F-6D10-2749-675992B0983E}"/>
              </a:ext>
            </a:extLst>
          </p:cNvPr>
          <p:cNvSpPr>
            <a:spLocks noGrp="1"/>
          </p:cNvSpPr>
          <p:nvPr>
            <p:ph sz="half" idx="1"/>
          </p:nvPr>
        </p:nvSpPr>
        <p:spPr/>
        <p:txBody>
          <a:bodyPr>
            <a:normAutofit/>
          </a:bodyPr>
          <a:lstStyle/>
          <a:p>
            <a:r>
              <a:rPr lang="en-US" sz="2400" b="1" dirty="0"/>
              <a:t>Clay soils typically have Perc tests results ranging up to 120-Minutes/inch.</a:t>
            </a:r>
          </a:p>
          <a:p>
            <a:r>
              <a:rPr lang="en-US" sz="2400" dirty="0"/>
              <a:t>Unfortunately, </a:t>
            </a:r>
            <a:r>
              <a:rPr lang="en-US" sz="2400" b="1" dirty="0"/>
              <a:t>the clay deposits occur </a:t>
            </a:r>
            <a:r>
              <a:rPr lang="en-US" sz="2400" dirty="0"/>
              <a:t>along coast and up the major river valleys </a:t>
            </a:r>
            <a:r>
              <a:rPr lang="en-US" sz="2400" b="1" dirty="0"/>
              <a:t>where Maine’s highest population density occurs. </a:t>
            </a:r>
          </a:p>
        </p:txBody>
      </p:sp>
      <p:pic>
        <p:nvPicPr>
          <p:cNvPr id="6" name="Content Placeholder 5" descr="A map of the state of clay&#10;&#10;Description automatically generated">
            <a:extLst>
              <a:ext uri="{FF2B5EF4-FFF2-40B4-BE49-F238E27FC236}">
                <a16:creationId xmlns:a16="http://schemas.microsoft.com/office/drawing/2014/main" id="{E11B46EC-0BD7-687C-8FFD-42A104AA2C7D}"/>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2057" t="40157" r="27337" b="7138"/>
          <a:stretch/>
        </p:blipFill>
        <p:spPr>
          <a:xfrm>
            <a:off x="5029200" y="1981200"/>
            <a:ext cx="3505200" cy="3962400"/>
          </a:xfrm>
        </p:spPr>
      </p:pic>
    </p:spTree>
    <p:extLst>
      <p:ext uri="{BB962C8B-B14F-4D97-AF65-F5344CB8AC3E}">
        <p14:creationId xmlns:p14="http://schemas.microsoft.com/office/powerpoint/2010/main" val="2927587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B6A8-0008-96CA-CF2B-C8267BB95CE1}"/>
              </a:ext>
            </a:extLst>
          </p:cNvPr>
          <p:cNvSpPr>
            <a:spLocks noGrp="1"/>
          </p:cNvSpPr>
          <p:nvPr>
            <p:ph type="title"/>
          </p:nvPr>
        </p:nvSpPr>
        <p:spPr/>
        <p:txBody>
          <a:bodyPr/>
          <a:lstStyle/>
          <a:p>
            <a:r>
              <a:rPr lang="en-US" dirty="0"/>
              <a:t>Soil Suitable Maps Were Becoming Available</a:t>
            </a:r>
          </a:p>
        </p:txBody>
      </p:sp>
      <p:pic>
        <p:nvPicPr>
          <p:cNvPr id="6" name="Content Placeholder 5" descr="A map of the united states of america&#10;&#10;Description automatically generated">
            <a:extLst>
              <a:ext uri="{FF2B5EF4-FFF2-40B4-BE49-F238E27FC236}">
                <a16:creationId xmlns:a16="http://schemas.microsoft.com/office/drawing/2014/main" id="{A9EF5F44-AAD2-05D7-0241-72D2111798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2325" y="1905000"/>
            <a:ext cx="3703638" cy="3886200"/>
          </a:xfrm>
        </p:spPr>
      </p:pic>
      <p:sp>
        <p:nvSpPr>
          <p:cNvPr id="4" name="Content Placeholder 3">
            <a:extLst>
              <a:ext uri="{FF2B5EF4-FFF2-40B4-BE49-F238E27FC236}">
                <a16:creationId xmlns:a16="http://schemas.microsoft.com/office/drawing/2014/main" id="{6E11206F-F769-FD6D-D20F-7AA4D9CF11DB}"/>
              </a:ext>
            </a:extLst>
          </p:cNvPr>
          <p:cNvSpPr>
            <a:spLocks noGrp="1"/>
          </p:cNvSpPr>
          <p:nvPr>
            <p:ph sz="half" idx="2"/>
          </p:nvPr>
        </p:nvSpPr>
        <p:spPr/>
        <p:txBody>
          <a:bodyPr>
            <a:normAutofit/>
          </a:bodyPr>
          <a:lstStyle/>
          <a:p>
            <a:pPr algn="l"/>
            <a:r>
              <a:rPr lang="en-US" sz="2400" b="0" i="0" dirty="0">
                <a:solidFill>
                  <a:srgbClr val="000000"/>
                </a:solidFill>
                <a:effectLst/>
              </a:rPr>
              <a:t>This is a typical example of a </a:t>
            </a:r>
            <a:r>
              <a:rPr lang="en-US" sz="2400" b="1" i="0" dirty="0">
                <a:solidFill>
                  <a:srgbClr val="000000"/>
                </a:solidFill>
                <a:effectLst/>
              </a:rPr>
              <a:t>Typical</a:t>
            </a:r>
            <a:r>
              <a:rPr lang="en-US" sz="2400" b="0" i="0" dirty="0">
                <a:solidFill>
                  <a:srgbClr val="000000"/>
                </a:solidFill>
                <a:effectLst/>
              </a:rPr>
              <a:t> Maine Town (i.e. </a:t>
            </a:r>
            <a:r>
              <a:rPr lang="en-US" sz="2400" b="0" i="0" dirty="0" err="1">
                <a:solidFill>
                  <a:srgbClr val="000000"/>
                </a:solidFill>
                <a:effectLst/>
              </a:rPr>
              <a:t>Lamoine</a:t>
            </a:r>
            <a:r>
              <a:rPr lang="en-US" sz="2400" b="0" i="0" dirty="0">
                <a:solidFill>
                  <a:srgbClr val="000000"/>
                </a:solidFill>
                <a:effectLst/>
              </a:rPr>
              <a:t> showing Suitability Rating utilizing septic systems with the perc test</a:t>
            </a:r>
            <a:r>
              <a:rPr lang="en-US" sz="2000" b="0" i="0" dirty="0">
                <a:solidFill>
                  <a:srgbClr val="000000"/>
                </a:solidFill>
                <a:effectLst/>
              </a:rPr>
              <a:t>.</a:t>
            </a:r>
            <a:endParaRPr lang="en-US" b="0" i="0" dirty="0">
              <a:solidFill>
                <a:srgbClr val="000000"/>
              </a:solidFill>
              <a:effectLst/>
            </a:endParaRPr>
          </a:p>
          <a:p>
            <a:pPr algn="l"/>
            <a:r>
              <a:rPr lang="en-US" sz="2000" b="0" i="0" dirty="0">
                <a:solidFill>
                  <a:srgbClr val="000000"/>
                </a:solidFill>
                <a:effectLst/>
              </a:rPr>
              <a:t> Red = Poor &amp; Very Poor</a:t>
            </a:r>
          </a:p>
          <a:p>
            <a:pPr algn="l"/>
            <a:r>
              <a:rPr lang="en-US" dirty="0">
                <a:solidFill>
                  <a:srgbClr val="000000"/>
                </a:solidFill>
              </a:rPr>
              <a:t>Pink = Fair</a:t>
            </a:r>
            <a:endParaRPr lang="en-US" b="0" i="0" dirty="0">
              <a:solidFill>
                <a:srgbClr val="000000"/>
              </a:solidFill>
              <a:effectLst/>
            </a:endParaRPr>
          </a:p>
          <a:p>
            <a:pPr algn="l"/>
            <a:r>
              <a:rPr lang="en-US" sz="1600" b="0" i="0" dirty="0">
                <a:solidFill>
                  <a:srgbClr val="4D5156"/>
                </a:solidFill>
                <a:effectLst/>
              </a:rPr>
              <a:t>Soil Potential Rating For Land Use Planning at a Local Level in Maine .  Maine Agricultural Experiment Station , R. V. Rourke , A. Frick , W. L. Mitchell </a:t>
            </a:r>
            <a:r>
              <a:rPr lang="en-US" sz="1600" b="0" i="0" dirty="0">
                <a:solidFill>
                  <a:srgbClr val="4D5156"/>
                </a:solidFill>
                <a:effectLst/>
                <a:latin typeface="Roboto" panose="02000000000000000000" pitchFamily="2" charset="0"/>
              </a:rPr>
              <a:t>, 1977</a:t>
            </a:r>
            <a:endParaRPr lang="en-US" sz="16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61476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baseline="0" dirty="0">
                <a:latin typeface="Calibri"/>
              </a:rPr>
              <a:t>New Laws in The 1960’S</a:t>
            </a:r>
          </a:p>
        </p:txBody>
      </p:sp>
      <p:sp>
        <p:nvSpPr>
          <p:cNvPr id="3" name="Text Placeholder 2"/>
          <p:cNvSpPr>
            <a:spLocks noGrp="1"/>
          </p:cNvSpPr>
          <p:nvPr>
            <p:ph type="body" idx="1"/>
          </p:nvPr>
        </p:nvSpPr>
        <p:spPr/>
        <p:txBody>
          <a:bodyPr>
            <a:normAutofit lnSpcReduction="10000"/>
          </a:bodyPr>
          <a:lstStyle/>
          <a:p>
            <a:r>
              <a:rPr lang="en-US" sz="2400" dirty="0">
                <a:solidFill>
                  <a:schemeClr val="tx1"/>
                </a:solidFill>
              </a:rPr>
              <a:t>S</a:t>
            </a:r>
            <a:r>
              <a:rPr lang="en-US" sz="2400" dirty="0"/>
              <a:t>tarting in the 1960’s </a:t>
            </a:r>
            <a:r>
              <a:rPr lang="en-US" sz="2400" b="1" dirty="0"/>
              <a:t>many new State and federal environment laws were being enacted </a:t>
            </a:r>
            <a:r>
              <a:rPr lang="en-US" sz="2400" dirty="0"/>
              <a:t>that were </a:t>
            </a:r>
            <a:r>
              <a:rPr lang="en-US" sz="2400" b="1" dirty="0"/>
              <a:t>impacted by SSWD systems. </a:t>
            </a:r>
          </a:p>
          <a:p>
            <a:r>
              <a:rPr lang="en-US" sz="2400" b="1" dirty="0"/>
              <a:t>Examples:</a:t>
            </a:r>
          </a:p>
          <a:p>
            <a:pPr lvl="1"/>
            <a:r>
              <a:rPr lang="en-US" sz="2400" b="1" dirty="0"/>
              <a:t>At the Federal level </a:t>
            </a:r>
            <a:r>
              <a:rPr lang="en-US" sz="2400" dirty="0"/>
              <a:t>– The SSWD responsibilities of the U.S. Public Heath Service were transferred to the newly established EPA.</a:t>
            </a:r>
          </a:p>
          <a:p>
            <a:pPr lvl="1"/>
            <a:r>
              <a:rPr lang="en-US" sz="2400" b="1" dirty="0"/>
              <a:t>At the State level </a:t>
            </a:r>
            <a:r>
              <a:rPr lang="en-US" sz="2400" dirty="0"/>
              <a:t>-- DEP, the minimum lot size law, </a:t>
            </a:r>
            <a:r>
              <a:rPr lang="en-US" sz="2400" i="0" dirty="0">
                <a:solidFill>
                  <a:srgbClr val="000000"/>
                </a:solidFill>
                <a:effectLst/>
              </a:rPr>
              <a:t>Land Use &amp; Zoning Ordinances.</a:t>
            </a:r>
            <a:endParaRPr lang="en-US" sz="2400" dirty="0"/>
          </a:p>
          <a:p>
            <a:pPr lvl="1"/>
            <a:r>
              <a:rPr lang="en-US" sz="2400" b="1" dirty="0"/>
              <a:t>At the Local level </a:t>
            </a:r>
            <a:r>
              <a:rPr lang="en-US" sz="2400" dirty="0"/>
              <a:t>– City/Town, subdivision ordinances, etc. </a:t>
            </a:r>
          </a:p>
        </p:txBody>
      </p:sp>
    </p:spTree>
    <p:extLst>
      <p:ext uri="{BB962C8B-B14F-4D97-AF65-F5344CB8AC3E}">
        <p14:creationId xmlns:p14="http://schemas.microsoft.com/office/powerpoint/2010/main" val="988282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a:t>
            </a:r>
            <a:r>
              <a:rPr lang="en-US" sz="7200" dirty="0"/>
              <a:t> </a:t>
            </a:r>
            <a:r>
              <a:rPr lang="en-US" dirty="0"/>
              <a:t>to Do?</a:t>
            </a:r>
          </a:p>
        </p:txBody>
      </p:sp>
      <p:sp>
        <p:nvSpPr>
          <p:cNvPr id="3" name="Text Placeholder 2"/>
          <p:cNvSpPr>
            <a:spLocks noGrp="1"/>
          </p:cNvSpPr>
          <p:nvPr>
            <p:ph type="body" idx="1"/>
          </p:nvPr>
        </p:nvSpPr>
        <p:spPr>
          <a:xfrm>
            <a:off x="822959" y="1981200"/>
            <a:ext cx="7543801" cy="3887894"/>
          </a:xfrm>
        </p:spPr>
        <p:txBody>
          <a:bodyPr>
            <a:normAutofit fontScale="92500"/>
          </a:bodyPr>
          <a:lstStyle/>
          <a:p>
            <a:r>
              <a:rPr lang="en-US" sz="2400" b="1" dirty="0"/>
              <a:t>By 1972</a:t>
            </a:r>
            <a:r>
              <a:rPr lang="en-US" sz="2400" dirty="0"/>
              <a:t>, it became evident that the </a:t>
            </a:r>
            <a:r>
              <a:rPr lang="en-US" sz="2400" b="1" dirty="0"/>
              <a:t>existing SSWD paragraphs </a:t>
            </a:r>
            <a:r>
              <a:rPr lang="en-US" sz="2400" dirty="0"/>
              <a:t>in that Article 11, paragraph 122 </a:t>
            </a:r>
            <a:r>
              <a:rPr lang="en-US" sz="2400" b="1" dirty="0"/>
              <a:t>did not address </a:t>
            </a:r>
            <a:r>
              <a:rPr lang="en-US" sz="2400" dirty="0"/>
              <a:t>some of the </a:t>
            </a:r>
            <a:r>
              <a:rPr lang="en-US" sz="2400" b="1" dirty="0"/>
              <a:t>problems</a:t>
            </a:r>
            <a:r>
              <a:rPr lang="en-US" sz="2400" dirty="0"/>
              <a:t> </a:t>
            </a:r>
            <a:r>
              <a:rPr lang="en-US" sz="2400" b="1" dirty="0"/>
              <a:t>caused by these emerging laws.</a:t>
            </a:r>
          </a:p>
          <a:p>
            <a:r>
              <a:rPr lang="en-US" sz="2400" dirty="0"/>
              <a:t>There was </a:t>
            </a:r>
            <a:r>
              <a:rPr lang="en-US" sz="2400" b="1" dirty="0"/>
              <a:t>no Federal guidance other than the USPHS’s “Manual of Septic Tank Practice” </a:t>
            </a:r>
            <a:r>
              <a:rPr lang="en-US" sz="2400" dirty="0"/>
              <a:t>which many States were continuing to use as the basis for their SSWD rules</a:t>
            </a:r>
          </a:p>
          <a:p>
            <a:r>
              <a:rPr lang="en-US" sz="2400" dirty="0"/>
              <a:t>Even though Maine was experiencing problems with percolation tests, politically  </a:t>
            </a:r>
            <a:r>
              <a:rPr lang="en-US" sz="2400" b="1" dirty="0"/>
              <a:t>the safest and easiest  thing to have done was to simply adopt the USPHS “Manual of Septic Tank Practice” </a:t>
            </a:r>
            <a:r>
              <a:rPr lang="en-US" sz="2400" dirty="0"/>
              <a:t>.</a:t>
            </a:r>
          </a:p>
          <a:p>
            <a:r>
              <a:rPr lang="en-US" sz="2400" dirty="0"/>
              <a:t> </a:t>
            </a:r>
          </a:p>
          <a:p>
            <a:endParaRPr lang="en-US" dirty="0"/>
          </a:p>
        </p:txBody>
      </p:sp>
    </p:spTree>
    <p:extLst>
      <p:ext uri="{BB962C8B-B14F-4D97-AF65-F5344CB8AC3E}">
        <p14:creationId xmlns:p14="http://schemas.microsoft.com/office/powerpoint/2010/main" val="407203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pPr marR="0" rtl="0"/>
            <a:r>
              <a:rPr lang="en-US" b="0" i="0" u="none" strike="noStrike" baseline="0" dirty="0">
                <a:latin typeface="Calibri"/>
              </a:rPr>
              <a:t> About this Time</a:t>
            </a:r>
          </a:p>
        </p:txBody>
      </p:sp>
      <p:sp>
        <p:nvSpPr>
          <p:cNvPr id="3" name="Text Placeholder 2"/>
          <p:cNvSpPr>
            <a:spLocks noGrp="1"/>
          </p:cNvSpPr>
          <p:nvPr>
            <p:ph type="body" idx="1"/>
          </p:nvPr>
        </p:nvSpPr>
        <p:spPr>
          <a:xfrm>
            <a:off x="457200" y="1905001"/>
            <a:ext cx="8229600" cy="4114800"/>
          </a:xfrm>
        </p:spPr>
        <p:txBody>
          <a:bodyPr>
            <a:normAutofit/>
          </a:bodyPr>
          <a:lstStyle/>
          <a:p>
            <a:r>
              <a:rPr lang="en-US" sz="2400" b="1" dirty="0"/>
              <a:t>EPA, looking for alternatives to overboard discharges, was funding Universities and others</a:t>
            </a:r>
            <a:r>
              <a:rPr lang="en-US" sz="2400" dirty="0"/>
              <a:t> to study methods and the problems associated with on-site wastewater disposal.</a:t>
            </a:r>
          </a:p>
          <a:p>
            <a:r>
              <a:rPr lang="en-US" sz="2400" dirty="0"/>
              <a:t>The University of Wisconsin report </a:t>
            </a:r>
            <a:r>
              <a:rPr lang="en-US" sz="2400" b="1" dirty="0"/>
              <a:t>“ On-Site Wastewater Disposal”</a:t>
            </a:r>
            <a:r>
              <a:rPr lang="en-US" sz="2400" dirty="0"/>
              <a:t> funded by EPA, </a:t>
            </a:r>
            <a:r>
              <a:rPr lang="en-US" sz="2400" b="1" dirty="0"/>
              <a:t>provided much needed data on commercial wastewater volumes</a:t>
            </a:r>
            <a:r>
              <a:rPr lang="en-US" sz="2400" dirty="0"/>
              <a:t>. </a:t>
            </a:r>
          </a:p>
          <a:p>
            <a:r>
              <a:rPr lang="en-US" sz="2400" b="1" dirty="0"/>
              <a:t>U.S. Soil Conservation Service (SCS</a:t>
            </a:r>
            <a:r>
              <a:rPr lang="en-US" sz="2400" dirty="0"/>
              <a:t>) had recently mapped most of the populated areas of the state and had </a:t>
            </a:r>
            <a:r>
              <a:rPr lang="en-US" sz="2400" b="1" dirty="0"/>
              <a:t>published data </a:t>
            </a:r>
            <a:r>
              <a:rPr lang="en-US" sz="2400" dirty="0"/>
              <a:t>sheets with the following info: </a:t>
            </a:r>
            <a:r>
              <a:rPr lang="en-US" sz="2400" b="1" dirty="0"/>
              <a:t>1) geologic origin, 2) soil texture, 3) soil structure, 4) permeability rates, 5) seasonal water tables, and 6) impermeable layers</a:t>
            </a:r>
            <a:r>
              <a:rPr lang="en-US" sz="2400" dirty="0"/>
              <a:t>.</a:t>
            </a:r>
          </a:p>
          <a:p>
            <a:endParaRPr lang="en-US" sz="2400" dirty="0"/>
          </a:p>
          <a:p>
            <a:endParaRPr lang="en-US" dirty="0"/>
          </a:p>
        </p:txBody>
      </p:sp>
    </p:spTree>
    <p:extLst>
      <p:ext uri="{BB962C8B-B14F-4D97-AF65-F5344CB8AC3E}">
        <p14:creationId xmlns:p14="http://schemas.microsoft.com/office/powerpoint/2010/main" val="2343537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pPr marR="0" rtl="0"/>
            <a:r>
              <a:rPr lang="en-US" b="0" i="0" u="none" strike="noStrike" baseline="0" dirty="0">
                <a:latin typeface="Calibri"/>
              </a:rPr>
              <a:t> At The Same Time</a:t>
            </a:r>
            <a:endParaRPr lang="en-US" b="0" i="0" u="none" strike="noStrike" baseline="0" dirty="0">
              <a:latin typeface="Times New Roman"/>
            </a:endParaRPr>
          </a:p>
        </p:txBody>
      </p:sp>
      <p:sp>
        <p:nvSpPr>
          <p:cNvPr id="3" name="Text Placeholder 2"/>
          <p:cNvSpPr>
            <a:spLocks noGrp="1"/>
          </p:cNvSpPr>
          <p:nvPr>
            <p:ph type="body" idx="1"/>
          </p:nvPr>
        </p:nvSpPr>
        <p:spPr>
          <a:xfrm>
            <a:off x="822959" y="1737361"/>
            <a:ext cx="7543801" cy="4131733"/>
          </a:xfrm>
        </p:spPr>
        <p:txBody>
          <a:bodyPr>
            <a:normAutofit/>
          </a:bodyPr>
          <a:lstStyle/>
          <a:p>
            <a:r>
              <a:rPr lang="en-US" sz="2400" dirty="0"/>
              <a:t>A new Ontario </a:t>
            </a:r>
            <a:r>
              <a:rPr lang="en-US" sz="2400" b="1" dirty="0"/>
              <a:t>study identified presence of bio-mats</a:t>
            </a:r>
            <a:r>
              <a:rPr lang="en-US" sz="2400" dirty="0"/>
              <a:t> in disposal beds and discussed shadow effect from stones</a:t>
            </a:r>
          </a:p>
          <a:p>
            <a:pPr lvl="0"/>
            <a:r>
              <a:rPr lang="en-US" sz="2400" b="1" dirty="0"/>
              <a:t>Rein Laak </a:t>
            </a:r>
            <a:r>
              <a:rPr lang="en-US" sz="2400" dirty="0"/>
              <a:t>at UCONN had just completed a </a:t>
            </a:r>
            <a:r>
              <a:rPr lang="en-US" sz="2400" b="1" dirty="0"/>
              <a:t>study of the </a:t>
            </a:r>
            <a:r>
              <a:rPr lang="en-US" sz="2400" b="1" dirty="0">
                <a:solidFill>
                  <a:schemeClr val="tx1"/>
                </a:solidFill>
              </a:rPr>
              <a:t>long-term acceptance rates (LTARs) </a:t>
            </a:r>
            <a:r>
              <a:rPr lang="en-US" sz="2400" b="1" dirty="0"/>
              <a:t>of bio-mats for different soil textures.</a:t>
            </a:r>
          </a:p>
          <a:p>
            <a:r>
              <a:rPr lang="en-US" sz="2400" dirty="0"/>
              <a:t>Several </a:t>
            </a:r>
            <a:r>
              <a:rPr lang="en-US" sz="2400" b="1" dirty="0"/>
              <a:t>other</a:t>
            </a:r>
            <a:r>
              <a:rPr lang="en-US" sz="2400" dirty="0"/>
              <a:t> </a:t>
            </a:r>
            <a:r>
              <a:rPr lang="en-US" sz="2400" b="1" dirty="0"/>
              <a:t>studies</a:t>
            </a:r>
            <a:r>
              <a:rPr lang="en-US" sz="2400" dirty="0"/>
              <a:t> showed the advantages of special </a:t>
            </a:r>
            <a:r>
              <a:rPr lang="en-US" sz="2400" b="1" dirty="0"/>
              <a:t>onsite wastewater treatment plants</a:t>
            </a:r>
            <a:r>
              <a:rPr lang="en-US" sz="2400" dirty="0"/>
              <a:t>. </a:t>
            </a:r>
          </a:p>
          <a:p>
            <a:r>
              <a:rPr lang="en-US" sz="2400" dirty="0"/>
              <a:t>The use of </a:t>
            </a:r>
            <a:r>
              <a:rPr lang="en-US" sz="2400" b="1" dirty="0"/>
              <a:t>disposal beds, concrete leaching chambers, and small home wastewater treatment plants </a:t>
            </a:r>
            <a:r>
              <a:rPr lang="en-US" sz="2400" dirty="0"/>
              <a:t>were starting to be approved in other New England States.</a:t>
            </a:r>
          </a:p>
          <a:p>
            <a:pPr lvl="0"/>
            <a:endParaRPr lang="en-US" sz="2800" dirty="0"/>
          </a:p>
        </p:txBody>
      </p:sp>
    </p:spTree>
    <p:extLst>
      <p:ext uri="{BB962C8B-B14F-4D97-AF65-F5344CB8AC3E}">
        <p14:creationId xmlns:p14="http://schemas.microsoft.com/office/powerpoint/2010/main" val="63420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r>
              <a:rPr lang="en-US" sz="4400" dirty="0"/>
              <a:t>The Early SSWD Code’s Timeline</a:t>
            </a:r>
          </a:p>
        </p:txBody>
      </p:sp>
      <p:sp>
        <p:nvSpPr>
          <p:cNvPr id="3" name="Text Placeholder 2"/>
          <p:cNvSpPr>
            <a:spLocks noGrp="1"/>
          </p:cNvSpPr>
          <p:nvPr>
            <p:ph type="body" idx="1"/>
          </p:nvPr>
        </p:nvSpPr>
        <p:spPr/>
        <p:txBody>
          <a:bodyPr>
            <a:normAutofit lnSpcReduction="10000"/>
          </a:bodyPr>
          <a:lstStyle/>
          <a:p>
            <a:r>
              <a:rPr lang="en-US" sz="2400" b="1" dirty="0"/>
              <a:t>1920 </a:t>
            </a:r>
            <a:r>
              <a:rPr lang="en-US" sz="2400" dirty="0"/>
              <a:t>the  Maine </a:t>
            </a:r>
            <a:r>
              <a:rPr lang="en-US" sz="2400" b="1" dirty="0"/>
              <a:t>“Plumbing Code,”</a:t>
            </a:r>
            <a:r>
              <a:rPr lang="en-US" sz="2400" dirty="0"/>
              <a:t> was adopted addressing   </a:t>
            </a:r>
            <a:r>
              <a:rPr lang="en-US" sz="2400" b="1" dirty="0"/>
              <a:t>indoor plumbing </a:t>
            </a:r>
            <a:r>
              <a:rPr lang="en-US" sz="2400" dirty="0"/>
              <a:t>but not SSWD systems. </a:t>
            </a:r>
          </a:p>
          <a:p>
            <a:r>
              <a:rPr lang="en-US" sz="2400" b="1" dirty="0"/>
              <a:t>1926</a:t>
            </a:r>
            <a:r>
              <a:rPr lang="en-US" sz="2400" dirty="0"/>
              <a:t> the Plumbing Code </a:t>
            </a:r>
            <a:r>
              <a:rPr lang="en-US" sz="2400" b="1" dirty="0"/>
              <a:t>required</a:t>
            </a:r>
            <a:r>
              <a:rPr lang="en-US" sz="2400" dirty="0"/>
              <a:t> connecting to a </a:t>
            </a:r>
            <a:r>
              <a:rPr lang="en-US" sz="2400" b="1" dirty="0"/>
              <a:t>cesspool</a:t>
            </a:r>
            <a:r>
              <a:rPr lang="en-US" sz="2400" dirty="0"/>
              <a:t> if a public sewer was not available.</a:t>
            </a:r>
          </a:p>
          <a:p>
            <a:r>
              <a:rPr lang="en-US" sz="2400" b="1" dirty="0"/>
              <a:t>1945</a:t>
            </a:r>
            <a:r>
              <a:rPr lang="en-US" sz="2400" dirty="0"/>
              <a:t>, the Plumbing Code added a new paragraph 122  </a:t>
            </a:r>
            <a:r>
              <a:rPr lang="en-US" sz="2400" b="1" dirty="0"/>
              <a:t>addressing other types of SSWD systems </a:t>
            </a:r>
            <a:r>
              <a:rPr lang="en-US" sz="2400" dirty="0"/>
              <a:t>for the first time.</a:t>
            </a:r>
          </a:p>
          <a:p>
            <a:r>
              <a:rPr lang="en-US" sz="2400" b="1" dirty="0"/>
              <a:t>1946 Cesspools were prohibited </a:t>
            </a:r>
            <a:r>
              <a:rPr lang="en-US" sz="2400" dirty="0"/>
              <a:t>sites where the </a:t>
            </a:r>
            <a:r>
              <a:rPr lang="en-US" sz="2400" b="1" dirty="0"/>
              <a:t>groundwater table </a:t>
            </a:r>
            <a:r>
              <a:rPr lang="en-US" sz="2400" dirty="0"/>
              <a:t>is less than </a:t>
            </a:r>
            <a:r>
              <a:rPr lang="en-US" sz="2400" b="1" dirty="0"/>
              <a:t>four (4) feet from the surface.</a:t>
            </a:r>
          </a:p>
          <a:p>
            <a:r>
              <a:rPr lang="en-US" sz="2400" dirty="0"/>
              <a:t> </a:t>
            </a:r>
            <a:endParaRPr lang="en-US" sz="2400" b="1" dirty="0"/>
          </a:p>
          <a:p>
            <a:endParaRPr lang="en-US" sz="2800" dirty="0"/>
          </a:p>
        </p:txBody>
      </p:sp>
    </p:spTree>
    <p:extLst>
      <p:ext uri="{BB962C8B-B14F-4D97-AF65-F5344CB8AC3E}">
        <p14:creationId xmlns:p14="http://schemas.microsoft.com/office/powerpoint/2010/main" val="4170485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1972 A Decision was Made</a:t>
            </a:r>
          </a:p>
        </p:txBody>
      </p:sp>
      <p:sp>
        <p:nvSpPr>
          <p:cNvPr id="3" name="Text Placeholder 2"/>
          <p:cNvSpPr>
            <a:spLocks noGrp="1"/>
          </p:cNvSpPr>
          <p:nvPr>
            <p:ph type="body" idx="1"/>
          </p:nvPr>
        </p:nvSpPr>
        <p:spPr/>
        <p:txBody>
          <a:bodyPr>
            <a:normAutofit lnSpcReduction="10000"/>
          </a:bodyPr>
          <a:lstStyle/>
          <a:p>
            <a:r>
              <a:rPr lang="en-US" sz="2400" dirty="0"/>
              <a:t>Maine DHE decided </a:t>
            </a:r>
            <a:r>
              <a:rPr lang="en-US" sz="2400" b="1" dirty="0"/>
              <a:t>to replace the Perc test with </a:t>
            </a:r>
            <a:r>
              <a:rPr lang="en-US" sz="2400" dirty="0"/>
              <a:t>some type of </a:t>
            </a:r>
            <a:r>
              <a:rPr lang="en-US" sz="2400" b="1" dirty="0"/>
              <a:t>soil profile observation </a:t>
            </a:r>
            <a:r>
              <a:rPr lang="en-US" sz="2400" dirty="0"/>
              <a:t>– if nothing more than the old</a:t>
            </a:r>
            <a:r>
              <a:rPr lang="en-US" sz="2400" i="1" dirty="0"/>
              <a:t> </a:t>
            </a:r>
            <a:r>
              <a:rPr lang="en-US" sz="2400" i="1" dirty="0">
                <a:solidFill>
                  <a:schemeClr val="tx1"/>
                </a:solidFill>
              </a:rPr>
              <a:t>sand, loam, and clay </a:t>
            </a:r>
            <a:r>
              <a:rPr lang="en-US" sz="2400" dirty="0">
                <a:solidFill>
                  <a:schemeClr val="tx1"/>
                </a:solidFill>
              </a:rPr>
              <a:t>verbiage.</a:t>
            </a:r>
          </a:p>
          <a:p>
            <a:r>
              <a:rPr lang="en-US" sz="2400" dirty="0">
                <a:solidFill>
                  <a:schemeClr val="tx1"/>
                </a:solidFill>
              </a:rPr>
              <a:t>Maine DHE decided</a:t>
            </a:r>
            <a:r>
              <a:rPr lang="en-US" sz="2400" b="1" dirty="0">
                <a:solidFill>
                  <a:schemeClr val="tx1"/>
                </a:solidFill>
              </a:rPr>
              <a:t> to use the soil profile descriptions</a:t>
            </a:r>
            <a:r>
              <a:rPr lang="en-US" sz="2400" dirty="0">
                <a:solidFill>
                  <a:schemeClr val="tx1"/>
                </a:solidFill>
              </a:rPr>
              <a:t> from the </a:t>
            </a:r>
            <a:r>
              <a:rPr lang="en-US" sz="2400" b="1" dirty="0">
                <a:solidFill>
                  <a:schemeClr val="tx1"/>
                </a:solidFill>
              </a:rPr>
              <a:t>USSCS</a:t>
            </a:r>
            <a:r>
              <a:rPr lang="en-US" sz="2400" dirty="0">
                <a:solidFill>
                  <a:schemeClr val="tx1"/>
                </a:solidFill>
              </a:rPr>
              <a:t> </a:t>
            </a:r>
            <a:r>
              <a:rPr lang="en-US" sz="2400" b="1" dirty="0">
                <a:solidFill>
                  <a:schemeClr val="tx1"/>
                </a:solidFill>
              </a:rPr>
              <a:t>data sheets</a:t>
            </a:r>
            <a:r>
              <a:rPr lang="en-US" sz="2400" dirty="0">
                <a:solidFill>
                  <a:schemeClr val="tx1"/>
                </a:solidFill>
              </a:rPr>
              <a:t>.</a:t>
            </a:r>
          </a:p>
          <a:p>
            <a:r>
              <a:rPr lang="en-US" sz="2400" dirty="0"/>
              <a:t>Since bio-mats were not present when USSCS conducted its permeability tests</a:t>
            </a:r>
            <a:r>
              <a:rPr lang="en-US" sz="2400" b="1" dirty="0"/>
              <a:t>, </a:t>
            </a:r>
            <a:r>
              <a:rPr lang="en-US" sz="2400" dirty="0"/>
              <a:t>Maine DHE decided </a:t>
            </a:r>
            <a:r>
              <a:rPr lang="en-US" sz="2400" b="1" dirty="0"/>
              <a:t>to use Laak’s bio-mat’s long-term acceptance rates (LTARs) to size SSWD Systems</a:t>
            </a:r>
            <a:r>
              <a:rPr lang="en-US" sz="2800" dirty="0"/>
              <a:t>.</a:t>
            </a:r>
          </a:p>
          <a:p>
            <a:r>
              <a:rPr lang="en-US" sz="2400" b="1" dirty="0"/>
              <a:t>Clough Toppan </a:t>
            </a:r>
            <a:r>
              <a:rPr lang="en-US" sz="2400" dirty="0"/>
              <a:t>was assigned the </a:t>
            </a:r>
            <a:r>
              <a:rPr lang="en-US" sz="2400" b="1" dirty="0"/>
              <a:t>task of developing a draft for a new SSWD Code.</a:t>
            </a:r>
          </a:p>
          <a:p>
            <a:endParaRPr lang="en-US" sz="2800" dirty="0">
              <a:solidFill>
                <a:schemeClr val="tx1"/>
              </a:solidFill>
            </a:endParaRPr>
          </a:p>
        </p:txBody>
      </p:sp>
    </p:spTree>
    <p:extLst>
      <p:ext uri="{BB962C8B-B14F-4D97-AF65-F5344CB8AC3E}">
        <p14:creationId xmlns:p14="http://schemas.microsoft.com/office/powerpoint/2010/main" val="886664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00330"/>
          </a:xfrm>
        </p:spPr>
        <p:txBody>
          <a:bodyPr>
            <a:normAutofit/>
          </a:bodyPr>
          <a:lstStyle/>
          <a:p>
            <a:r>
              <a:rPr lang="en-US" dirty="0"/>
              <a:t>The First Problem</a:t>
            </a:r>
          </a:p>
        </p:txBody>
      </p:sp>
      <p:sp>
        <p:nvSpPr>
          <p:cNvPr id="3" name="Text Placeholder 2"/>
          <p:cNvSpPr>
            <a:spLocks noGrp="1"/>
          </p:cNvSpPr>
          <p:nvPr>
            <p:ph type="body" idx="1"/>
          </p:nvPr>
        </p:nvSpPr>
        <p:spPr>
          <a:xfrm>
            <a:off x="822959" y="2667000"/>
            <a:ext cx="7543801" cy="3352800"/>
          </a:xfrm>
        </p:spPr>
        <p:txBody>
          <a:bodyPr>
            <a:normAutofit/>
          </a:bodyPr>
          <a:lstStyle/>
          <a:p>
            <a:pPr marL="137160" indent="0">
              <a:buNone/>
            </a:pPr>
            <a:endParaRPr lang="en-US" sz="2400" dirty="0"/>
          </a:p>
          <a:p>
            <a:pPr marL="137160" indent="0">
              <a:buNone/>
            </a:pPr>
            <a:r>
              <a:rPr lang="en-US" sz="1800" b="1" dirty="0"/>
              <a:t>(9C) </a:t>
            </a:r>
            <a:r>
              <a:rPr lang="en-US" sz="1800" dirty="0"/>
              <a:t>Buxton- Moderately well drained</a:t>
            </a:r>
          </a:p>
          <a:p>
            <a:pPr marL="137160" indent="0">
              <a:buNone/>
            </a:pPr>
            <a:r>
              <a:rPr lang="en-US" sz="1800" b="1" dirty="0"/>
              <a:t>(9D) </a:t>
            </a:r>
            <a:r>
              <a:rPr lang="en-US" sz="1800" dirty="0"/>
              <a:t>Lamoine Somewhat poorly drained</a:t>
            </a:r>
          </a:p>
          <a:p>
            <a:pPr marL="137160" indent="0">
              <a:buNone/>
            </a:pPr>
            <a:r>
              <a:rPr lang="en-US" sz="1800" b="1" dirty="0"/>
              <a:t>(9E) </a:t>
            </a:r>
            <a:r>
              <a:rPr lang="en-US" sz="1800" dirty="0"/>
              <a:t>Scantic Poorly Drained </a:t>
            </a:r>
          </a:p>
          <a:p>
            <a:pPr marL="137160" indent="0">
              <a:buNone/>
            </a:pPr>
            <a:r>
              <a:rPr lang="en-US" sz="1800" b="1" dirty="0"/>
              <a:t>(9E) </a:t>
            </a:r>
            <a:r>
              <a:rPr lang="en-US" sz="1800" dirty="0"/>
              <a:t>Biddeford- Very poorly drained</a:t>
            </a:r>
          </a:p>
          <a:p>
            <a:pPr marL="137160" indent="0">
              <a:buNone/>
            </a:pPr>
            <a:endParaRPr lang="en-US" dirty="0"/>
          </a:p>
        </p:txBody>
      </p:sp>
      <p:sp>
        <p:nvSpPr>
          <p:cNvPr id="6" name="Freeform 5"/>
          <p:cNvSpPr/>
          <p:nvPr/>
        </p:nvSpPr>
        <p:spPr>
          <a:xfrm>
            <a:off x="4546592" y="3207387"/>
            <a:ext cx="2355273" cy="1638611"/>
          </a:xfrm>
          <a:custGeom>
            <a:avLst/>
            <a:gdLst>
              <a:gd name="connsiteX0" fmla="*/ 0 w 2355273"/>
              <a:gd name="connsiteY0" fmla="*/ 27412 h 1736979"/>
              <a:gd name="connsiteX1" fmla="*/ 706582 w 2355273"/>
              <a:gd name="connsiteY1" fmla="*/ 207521 h 1736979"/>
              <a:gd name="connsiteX2" fmla="*/ 1288473 w 2355273"/>
              <a:gd name="connsiteY2" fmla="*/ 1565267 h 1736979"/>
              <a:gd name="connsiteX3" fmla="*/ 2355273 w 2355273"/>
              <a:gd name="connsiteY3" fmla="*/ 1717667 h 1736979"/>
              <a:gd name="connsiteX4" fmla="*/ 2355273 w 2355273"/>
              <a:gd name="connsiteY4" fmla="*/ 1717667 h 1736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273" h="1736979">
                <a:moveTo>
                  <a:pt x="0" y="27412"/>
                </a:moveTo>
                <a:cubicBezTo>
                  <a:pt x="245918" y="-10688"/>
                  <a:pt x="491837" y="-48788"/>
                  <a:pt x="706582" y="207521"/>
                </a:cubicBezTo>
                <a:cubicBezTo>
                  <a:pt x="921327" y="463830"/>
                  <a:pt x="1013691" y="1313576"/>
                  <a:pt x="1288473" y="1565267"/>
                </a:cubicBezTo>
                <a:cubicBezTo>
                  <a:pt x="1563255" y="1816958"/>
                  <a:pt x="2355273" y="1717667"/>
                  <a:pt x="2355273" y="1717667"/>
                </a:cubicBezTo>
                <a:lnTo>
                  <a:pt x="2355273" y="17176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 name="Straight Arrow Connector 4">
            <a:extLst>
              <a:ext uri="{FF2B5EF4-FFF2-40B4-BE49-F238E27FC236}">
                <a16:creationId xmlns:a16="http://schemas.microsoft.com/office/drawing/2014/main" id="{EA0ADFE6-B19C-A183-209E-C21929E4EAB1}"/>
              </a:ext>
            </a:extLst>
          </p:cNvPr>
          <p:cNvCxnSpPr>
            <a:cxnSpLocks/>
          </p:cNvCxnSpPr>
          <p:nvPr/>
        </p:nvCxnSpPr>
        <p:spPr>
          <a:xfrm flipV="1">
            <a:off x="4476157" y="3353428"/>
            <a:ext cx="620365" cy="61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48B277B-AE8E-4F35-2489-7852F1D000C3}"/>
              </a:ext>
            </a:extLst>
          </p:cNvPr>
          <p:cNvCxnSpPr>
            <a:cxnSpLocks/>
          </p:cNvCxnSpPr>
          <p:nvPr/>
        </p:nvCxnSpPr>
        <p:spPr>
          <a:xfrm flipV="1">
            <a:off x="4786339" y="3700154"/>
            <a:ext cx="546788" cy="678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FE80D59-D22F-A527-AF41-A4F3A9640715}"/>
              </a:ext>
            </a:extLst>
          </p:cNvPr>
          <p:cNvCxnSpPr>
            <a:cxnSpLocks/>
          </p:cNvCxnSpPr>
          <p:nvPr/>
        </p:nvCxnSpPr>
        <p:spPr>
          <a:xfrm>
            <a:off x="4476157" y="4662674"/>
            <a:ext cx="1400854" cy="158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8E22832-4248-E20B-E6B5-9D5C2CB7A32A}"/>
              </a:ext>
            </a:extLst>
          </p:cNvPr>
          <p:cNvCxnSpPr>
            <a:cxnSpLocks/>
          </p:cNvCxnSpPr>
          <p:nvPr/>
        </p:nvCxnSpPr>
        <p:spPr>
          <a:xfrm>
            <a:off x="3505200" y="4191000"/>
            <a:ext cx="2057400" cy="1326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CE52979-EE68-AC55-BE4C-F1F403DBD6F6}"/>
              </a:ext>
            </a:extLst>
          </p:cNvPr>
          <p:cNvSpPr txBox="1"/>
          <p:nvPr/>
        </p:nvSpPr>
        <p:spPr>
          <a:xfrm>
            <a:off x="6096000" y="3207387"/>
            <a:ext cx="2416060" cy="1323439"/>
          </a:xfrm>
          <a:prstGeom prst="rect">
            <a:avLst/>
          </a:prstGeom>
          <a:noFill/>
        </p:spPr>
        <p:txBody>
          <a:bodyPr wrap="square" rtlCol="0">
            <a:spAutoFit/>
          </a:bodyPr>
          <a:lstStyle/>
          <a:p>
            <a:r>
              <a:rPr lang="en-US" sz="2000" dirty="0"/>
              <a:t>Soil Series and Table 9-1 Classifications vs their positions in the landscape</a:t>
            </a:r>
          </a:p>
        </p:txBody>
      </p:sp>
      <p:sp>
        <p:nvSpPr>
          <p:cNvPr id="9" name="TextBox 8">
            <a:extLst>
              <a:ext uri="{FF2B5EF4-FFF2-40B4-BE49-F238E27FC236}">
                <a16:creationId xmlns:a16="http://schemas.microsoft.com/office/drawing/2014/main" id="{EC1D759B-D65D-EBB2-E84F-3AF6C85F27BA}"/>
              </a:ext>
            </a:extLst>
          </p:cNvPr>
          <p:cNvSpPr txBox="1"/>
          <p:nvPr/>
        </p:nvSpPr>
        <p:spPr>
          <a:xfrm>
            <a:off x="856489" y="1782419"/>
            <a:ext cx="7464552" cy="1631216"/>
          </a:xfrm>
          <a:prstGeom prst="rect">
            <a:avLst/>
          </a:prstGeom>
          <a:noFill/>
        </p:spPr>
        <p:txBody>
          <a:bodyPr wrap="square">
            <a:spAutoFit/>
          </a:bodyPr>
          <a:lstStyle/>
          <a:p>
            <a:r>
              <a:rPr lang="en-US" sz="2000" dirty="0"/>
              <a:t>The </a:t>
            </a:r>
            <a:r>
              <a:rPr lang="en-US" sz="2000" b="1" dirty="0"/>
              <a:t>NTCS/SCS soil profiles had multiple names </a:t>
            </a:r>
            <a:r>
              <a:rPr lang="en-US" sz="2000" dirty="0"/>
              <a:t>depending on their position in the landscape – </a:t>
            </a:r>
            <a:r>
              <a:rPr lang="en-US" sz="2000" b="1" dirty="0"/>
              <a:t>called soil catena</a:t>
            </a:r>
            <a:r>
              <a:rPr lang="en-US" sz="2000" dirty="0"/>
              <a:t>.  Below is an </a:t>
            </a:r>
            <a:r>
              <a:rPr lang="en-US" sz="2000" b="1" dirty="0"/>
              <a:t>example of </a:t>
            </a:r>
            <a:r>
              <a:rPr lang="en-US" sz="2000" dirty="0"/>
              <a:t>the </a:t>
            </a:r>
            <a:r>
              <a:rPr lang="en-US" sz="2000" b="1" dirty="0"/>
              <a:t>glaciomarine catena </a:t>
            </a:r>
            <a:r>
              <a:rPr lang="en-US" sz="2000" dirty="0"/>
              <a:t>containing the </a:t>
            </a:r>
            <a:r>
              <a:rPr lang="en-US" sz="2000" b="1" dirty="0"/>
              <a:t>names in the Scantic Soil Series  </a:t>
            </a:r>
          </a:p>
          <a:p>
            <a:endParaRPr lang="en-US" sz="2000" dirty="0"/>
          </a:p>
        </p:txBody>
      </p:sp>
    </p:spTree>
    <p:extLst>
      <p:ext uri="{BB962C8B-B14F-4D97-AF65-F5344CB8AC3E}">
        <p14:creationId xmlns:p14="http://schemas.microsoft.com/office/powerpoint/2010/main" val="3119799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r>
              <a:rPr lang="en-US" dirty="0"/>
              <a:t>The Code’s Soil Profile Table</a:t>
            </a:r>
          </a:p>
        </p:txBody>
      </p:sp>
      <p:sp>
        <p:nvSpPr>
          <p:cNvPr id="3" name="Text Placeholder 2"/>
          <p:cNvSpPr>
            <a:spLocks noGrp="1"/>
          </p:cNvSpPr>
          <p:nvPr>
            <p:ph type="body" idx="1"/>
          </p:nvPr>
        </p:nvSpPr>
        <p:spPr/>
        <p:txBody>
          <a:bodyPr>
            <a:noAutofit/>
          </a:bodyPr>
          <a:lstStyle/>
          <a:p>
            <a:r>
              <a:rPr lang="en-US" sz="2400" b="1" dirty="0"/>
              <a:t>The UMO’s Department of Plant, Soil and Environmental Sciences was contacted.</a:t>
            </a:r>
          </a:p>
          <a:p>
            <a:r>
              <a:rPr lang="en-US" sz="2400" b="1" dirty="0"/>
              <a:t>Several UMO professors </a:t>
            </a:r>
            <a:r>
              <a:rPr lang="en-US" sz="2400" dirty="0"/>
              <a:t>responded and </a:t>
            </a:r>
            <a:r>
              <a:rPr lang="en-US" sz="2400" b="1" dirty="0"/>
              <a:t>helped condense  the 100 plus soil names </a:t>
            </a:r>
            <a:r>
              <a:rPr lang="en-US" sz="2400" dirty="0"/>
              <a:t>down </a:t>
            </a:r>
            <a:r>
              <a:rPr lang="en-US" sz="2400" b="1" dirty="0"/>
              <a:t>into the Soil Profile Table </a:t>
            </a:r>
            <a:r>
              <a:rPr lang="en-US" sz="2400" dirty="0"/>
              <a:t>format that exists in today’s code. It should be noted that for </a:t>
            </a:r>
            <a:r>
              <a:rPr lang="en-US" sz="2400" b="1" dirty="0"/>
              <a:t>first few years the Soil Profile Table contained the NRCS/SCS’s soil profile names</a:t>
            </a:r>
            <a:r>
              <a:rPr lang="en-US" sz="2400" dirty="0"/>
              <a:t>. </a:t>
            </a:r>
          </a:p>
          <a:p>
            <a:r>
              <a:rPr lang="en-US" sz="2400" b="1" dirty="0"/>
              <a:t>Several individuals </a:t>
            </a:r>
            <a:r>
              <a:rPr lang="en-US" sz="2400" dirty="0"/>
              <a:t>in other State agencies were of great assistance. </a:t>
            </a:r>
            <a:r>
              <a:rPr lang="en-US" sz="2400" b="1" dirty="0"/>
              <a:t>Ken Stratton </a:t>
            </a:r>
            <a:r>
              <a:rPr lang="en-US" sz="2400" dirty="0"/>
              <a:t>with his soils background was one of the most helpful. </a:t>
            </a:r>
            <a:r>
              <a:rPr lang="en-US" sz="2400" b="1" dirty="0"/>
              <a:t>He</a:t>
            </a:r>
            <a:r>
              <a:rPr lang="en-US" sz="2400" b="0" i="0" dirty="0">
                <a:solidFill>
                  <a:srgbClr val="000000"/>
                </a:solidFill>
                <a:effectLst/>
              </a:rPr>
              <a:t> </a:t>
            </a:r>
            <a:r>
              <a:rPr lang="en-US" sz="2400" b="1" i="0" dirty="0">
                <a:solidFill>
                  <a:srgbClr val="000000"/>
                </a:solidFill>
                <a:effectLst/>
              </a:rPr>
              <a:t>will address the nuances </a:t>
            </a:r>
            <a:r>
              <a:rPr lang="en-US" sz="2400" b="0" i="0" dirty="0">
                <a:solidFill>
                  <a:srgbClr val="000000"/>
                </a:solidFill>
                <a:effectLst/>
              </a:rPr>
              <a:t>with </a:t>
            </a:r>
            <a:r>
              <a:rPr lang="en-US" sz="2400" b="1" i="0" dirty="0">
                <a:solidFill>
                  <a:srgbClr val="000000"/>
                </a:solidFill>
                <a:effectLst/>
              </a:rPr>
              <a:t>translating Soil Se</a:t>
            </a:r>
            <a:r>
              <a:rPr lang="en-US" sz="2400" b="0" i="0" dirty="0">
                <a:solidFill>
                  <a:srgbClr val="000000"/>
                </a:solidFill>
                <a:effectLst/>
              </a:rPr>
              <a:t>ries info to DHE Table 9-I during Q &amp; A.</a:t>
            </a:r>
            <a:endParaRPr lang="en-US" sz="2400" dirty="0"/>
          </a:p>
        </p:txBody>
      </p:sp>
    </p:spTree>
    <p:extLst>
      <p:ext uri="{BB962C8B-B14F-4D97-AF65-F5344CB8AC3E}">
        <p14:creationId xmlns:p14="http://schemas.microsoft.com/office/powerpoint/2010/main" val="3663630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6873-027D-AB2E-9277-A2AD7C7BFACC}"/>
              </a:ext>
            </a:extLst>
          </p:cNvPr>
          <p:cNvSpPr>
            <a:spLocks noGrp="1"/>
          </p:cNvSpPr>
          <p:nvPr>
            <p:ph type="title"/>
          </p:nvPr>
        </p:nvSpPr>
        <p:spPr>
          <a:xfrm>
            <a:off x="822960" y="286605"/>
            <a:ext cx="7543800" cy="1161196"/>
          </a:xfrm>
        </p:spPr>
        <p:txBody>
          <a:bodyPr/>
          <a:lstStyle/>
          <a:p>
            <a:r>
              <a:rPr lang="en-US" dirty="0"/>
              <a:t>An Early Version of The Table  </a:t>
            </a:r>
          </a:p>
        </p:txBody>
      </p:sp>
      <p:sp>
        <p:nvSpPr>
          <p:cNvPr id="3" name="Text Placeholder 2">
            <a:extLst>
              <a:ext uri="{FF2B5EF4-FFF2-40B4-BE49-F238E27FC236}">
                <a16:creationId xmlns:a16="http://schemas.microsoft.com/office/drawing/2014/main" id="{A96417B8-76C1-B1F7-6242-ED1196B0F831}"/>
              </a:ext>
            </a:extLst>
          </p:cNvPr>
          <p:cNvSpPr>
            <a:spLocks noGrp="1"/>
          </p:cNvSpPr>
          <p:nvPr>
            <p:ph type="body" idx="1"/>
          </p:nvPr>
        </p:nvSpPr>
        <p:spPr/>
        <p:txBody>
          <a:bodyPr/>
          <a:lstStyle/>
          <a:p>
            <a:endParaRPr lang="en-US" dirty="0"/>
          </a:p>
        </p:txBody>
      </p:sp>
      <p:pic>
        <p:nvPicPr>
          <p:cNvPr id="4" name="Picture 3" descr="A close-up of a piece of paperDescription automatically generated">
            <a:extLst>
              <a:ext uri="{FF2B5EF4-FFF2-40B4-BE49-F238E27FC236}">
                <a16:creationId xmlns:a16="http://schemas.microsoft.com/office/drawing/2014/main" id="{E8202FE2-7C39-E6A7-8DC7-7842F5349E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59" y="1845734"/>
            <a:ext cx="7543800" cy="4174066"/>
          </a:xfrm>
          <a:prstGeom prst="rect">
            <a:avLst/>
          </a:prstGeom>
          <a:noFill/>
          <a:ln>
            <a:noFill/>
          </a:ln>
        </p:spPr>
      </p:pic>
    </p:spTree>
    <p:extLst>
      <p:ext uri="{BB962C8B-B14F-4D97-AF65-F5344CB8AC3E}">
        <p14:creationId xmlns:p14="http://schemas.microsoft.com/office/powerpoint/2010/main" val="4049597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r>
              <a:rPr lang="en-US" dirty="0"/>
              <a:t>Others Continued to Assist</a:t>
            </a:r>
          </a:p>
        </p:txBody>
      </p:sp>
      <p:sp>
        <p:nvSpPr>
          <p:cNvPr id="3" name="Text Placeholder 2"/>
          <p:cNvSpPr>
            <a:spLocks noGrp="1"/>
          </p:cNvSpPr>
          <p:nvPr>
            <p:ph type="body" idx="1"/>
          </p:nvPr>
        </p:nvSpPr>
        <p:spPr/>
        <p:txBody>
          <a:bodyPr>
            <a:normAutofit lnSpcReduction="10000"/>
          </a:bodyPr>
          <a:lstStyle/>
          <a:p>
            <a:endParaRPr lang="en-US" sz="2400" dirty="0"/>
          </a:p>
          <a:p>
            <a:r>
              <a:rPr lang="en-US" sz="2400" dirty="0"/>
              <a:t>UMO </a:t>
            </a:r>
            <a:r>
              <a:rPr lang="en-US" sz="2400" b="1" dirty="0"/>
              <a:t>provided one-on-one field training </a:t>
            </a:r>
            <a:r>
              <a:rPr lang="en-US" sz="2400" dirty="0"/>
              <a:t>for the DHE’s staff in identifying texture, structure, and mottling.</a:t>
            </a:r>
          </a:p>
          <a:p>
            <a:r>
              <a:rPr lang="en-US" sz="2400" b="1" i="0" dirty="0">
                <a:solidFill>
                  <a:srgbClr val="000000"/>
                </a:solidFill>
                <a:effectLst/>
              </a:rPr>
              <a:t>O</a:t>
            </a:r>
            <a:r>
              <a:rPr lang="en-US" sz="2400" i="0" dirty="0">
                <a:solidFill>
                  <a:srgbClr val="000000"/>
                </a:solidFill>
                <a:effectLst/>
              </a:rPr>
              <a:t>ver the years the Soil Profile Table descriptions were </a:t>
            </a:r>
            <a:r>
              <a:rPr lang="en-US" sz="2400" b="1" i="0" dirty="0">
                <a:solidFill>
                  <a:srgbClr val="000000"/>
                </a:solidFill>
                <a:effectLst/>
              </a:rPr>
              <a:t>modified </a:t>
            </a:r>
            <a:r>
              <a:rPr lang="en-US" sz="2400" i="0" dirty="0">
                <a:solidFill>
                  <a:srgbClr val="000000"/>
                </a:solidFill>
                <a:effectLst/>
              </a:rPr>
              <a:t>by DHE with </a:t>
            </a:r>
            <a:r>
              <a:rPr lang="en-US" sz="2400" b="1" i="0" dirty="0">
                <a:solidFill>
                  <a:srgbClr val="000000"/>
                </a:solidFill>
                <a:effectLst/>
              </a:rPr>
              <a:t>assistance from MASE TRC</a:t>
            </a:r>
            <a:r>
              <a:rPr lang="en-US" sz="2400" b="1" dirty="0">
                <a:solidFill>
                  <a:srgbClr val="000000"/>
                </a:solidFill>
              </a:rPr>
              <a:t>.</a:t>
            </a:r>
            <a:endParaRPr lang="en-US" sz="2400" dirty="0"/>
          </a:p>
          <a:p>
            <a:r>
              <a:rPr lang="en-US" sz="2400" b="1" i="0" dirty="0">
                <a:solidFill>
                  <a:srgbClr val="000000"/>
                </a:solidFill>
                <a:effectLst/>
              </a:rPr>
              <a:t>SCS soil scientists originally</a:t>
            </a:r>
            <a:r>
              <a:rPr lang="en-US" sz="2400" i="0" dirty="0">
                <a:solidFill>
                  <a:srgbClr val="000000"/>
                </a:solidFill>
                <a:effectLst/>
              </a:rPr>
              <a:t> served as </a:t>
            </a:r>
            <a:r>
              <a:rPr lang="en-US" sz="2400" b="1" i="1" dirty="0">
                <a:solidFill>
                  <a:srgbClr val="000000"/>
                </a:solidFill>
                <a:effectLst/>
              </a:rPr>
              <a:t>‘experts’</a:t>
            </a:r>
            <a:r>
              <a:rPr lang="en-US" sz="2400" b="1" i="0" dirty="0">
                <a:solidFill>
                  <a:srgbClr val="000000"/>
                </a:solidFill>
                <a:effectLst/>
              </a:rPr>
              <a:t> for SE field exams</a:t>
            </a:r>
            <a:r>
              <a:rPr lang="en-US" sz="2400" i="0" dirty="0">
                <a:solidFill>
                  <a:srgbClr val="000000"/>
                </a:solidFill>
                <a:effectLst/>
              </a:rPr>
              <a:t> and </a:t>
            </a:r>
            <a:r>
              <a:rPr lang="en-US" sz="2400" b="1" i="0" dirty="0">
                <a:solidFill>
                  <a:srgbClr val="000000"/>
                </a:solidFill>
                <a:effectLst/>
              </a:rPr>
              <a:t>later a group of practicing SEs assisted </a:t>
            </a:r>
            <a:r>
              <a:rPr lang="en-US" sz="2400" i="0" dirty="0">
                <a:solidFill>
                  <a:srgbClr val="000000"/>
                </a:solidFill>
                <a:effectLst/>
              </a:rPr>
              <a:t>the State Site Evaluator with establishing field testing acceptable ranges.</a:t>
            </a:r>
          </a:p>
          <a:p>
            <a:pPr marL="1371600" indent="-914400" algn="l"/>
            <a:r>
              <a:rPr lang="en-US" sz="1800" i="0" dirty="0">
                <a:solidFill>
                  <a:srgbClr val="000000"/>
                </a:solidFill>
                <a:effectLst/>
                <a:latin typeface="Times New Roman" panose="02020603050405020304" pitchFamily="18" charset="0"/>
              </a:rPr>
              <a:t> </a:t>
            </a:r>
            <a:endParaRPr lang="en-US"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3064504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C086-870C-2F45-C594-DA2A6745B935}"/>
              </a:ext>
            </a:extLst>
          </p:cNvPr>
          <p:cNvSpPr>
            <a:spLocks noGrp="1"/>
          </p:cNvSpPr>
          <p:nvPr>
            <p:ph type="title"/>
          </p:nvPr>
        </p:nvSpPr>
        <p:spPr/>
        <p:txBody>
          <a:bodyPr/>
          <a:lstStyle/>
          <a:p>
            <a:r>
              <a:rPr lang="en-US" dirty="0"/>
              <a:t>The Bio-Mat </a:t>
            </a:r>
          </a:p>
        </p:txBody>
      </p:sp>
      <p:sp>
        <p:nvSpPr>
          <p:cNvPr id="3" name="Text Placeholder 2">
            <a:extLst>
              <a:ext uri="{FF2B5EF4-FFF2-40B4-BE49-F238E27FC236}">
                <a16:creationId xmlns:a16="http://schemas.microsoft.com/office/drawing/2014/main" id="{9A79CABF-FE9D-0920-E26B-B5A5544CA85C}"/>
              </a:ext>
            </a:extLst>
          </p:cNvPr>
          <p:cNvSpPr>
            <a:spLocks noGrp="1"/>
          </p:cNvSpPr>
          <p:nvPr>
            <p:ph type="body" idx="1"/>
          </p:nvPr>
        </p:nvSpPr>
        <p:spPr>
          <a:xfrm>
            <a:off x="832103" y="1737360"/>
            <a:ext cx="7543801" cy="4511040"/>
          </a:xfrm>
        </p:spPr>
        <p:txBody>
          <a:bodyPr>
            <a:normAutofit fontScale="40000" lnSpcReduction="20000"/>
          </a:bodyPr>
          <a:lstStyle/>
          <a:p>
            <a:pPr marL="0" marR="0" indent="0">
              <a:lnSpc>
                <a:spcPct val="120000"/>
              </a:lnSpc>
              <a:spcBef>
                <a:spcPts val="0"/>
              </a:spcBef>
              <a:spcAft>
                <a:spcPts val="1200"/>
              </a:spcAft>
              <a:buNone/>
            </a:pPr>
            <a:r>
              <a:rPr lang="en-US" sz="5000" kern="0" dirty="0">
                <a:solidFill>
                  <a:srgbClr val="333333"/>
                </a:solidFill>
                <a:effectLst/>
                <a:ea typeface="Times New Roman" panose="02020603050405020304" pitchFamily="18" charset="0"/>
                <a:cs typeface="Times New Roman" panose="02020603050405020304" pitchFamily="18" charset="0"/>
              </a:rPr>
              <a:t>As the wastewater from a septic tank is fed into the soil absorption system, a blackish jelly-like Bio-Mat forms on the sides and bottom parts of the leach field.</a:t>
            </a:r>
          </a:p>
          <a:p>
            <a:pPr marL="0" marR="0" indent="0">
              <a:lnSpc>
                <a:spcPts val="2475"/>
              </a:lnSpc>
              <a:spcBef>
                <a:spcPts val="0"/>
              </a:spcBef>
              <a:spcAft>
                <a:spcPts val="2400"/>
              </a:spcAft>
              <a:buNone/>
            </a:pPr>
            <a:r>
              <a:rPr lang="en-US" sz="5000" kern="0" dirty="0">
                <a:solidFill>
                  <a:srgbClr val="333333"/>
                </a:solidFill>
                <a:effectLst/>
                <a:ea typeface="Times New Roman" panose="02020603050405020304" pitchFamily="18" charset="0"/>
                <a:cs typeface="Times New Roman" panose="02020603050405020304" pitchFamily="18" charset="0"/>
              </a:rPr>
              <a:t> The Bio-Mat is made up of live and dead anaerobic bacteria and their by-products which attach themselves to the soil particles. </a:t>
            </a:r>
          </a:p>
          <a:p>
            <a:pPr marL="0" marR="0" indent="0">
              <a:lnSpc>
                <a:spcPts val="2475"/>
              </a:lnSpc>
              <a:spcBef>
                <a:spcPts val="0"/>
              </a:spcBef>
              <a:spcAft>
                <a:spcPts val="2400"/>
              </a:spcAft>
              <a:buNone/>
            </a:pPr>
            <a:r>
              <a:rPr lang="en-US" sz="5000" kern="0" dirty="0">
                <a:solidFill>
                  <a:srgbClr val="333333"/>
                </a:solidFill>
                <a:effectLst/>
                <a:ea typeface="Times New Roman" panose="02020603050405020304" pitchFamily="18" charset="0"/>
                <a:cs typeface="Times New Roman" panose="02020603050405020304" pitchFamily="18" charset="0"/>
              </a:rPr>
              <a:t>These microorganisms usually rely on the organic matter in the effluent for sustenance and this is why the Bio-Mat is often referred to as the actual site for treatment of effluent. </a:t>
            </a:r>
          </a:p>
          <a:p>
            <a:pPr marL="0" marR="0" indent="0">
              <a:lnSpc>
                <a:spcPts val="2475"/>
              </a:lnSpc>
              <a:spcBef>
                <a:spcPts val="0"/>
              </a:spcBef>
              <a:spcAft>
                <a:spcPts val="1200"/>
              </a:spcAft>
              <a:buNone/>
            </a:pPr>
            <a:r>
              <a:rPr lang="en-US" sz="5000" kern="0" dirty="0">
                <a:solidFill>
                  <a:srgbClr val="333333"/>
                </a:solidFill>
                <a:effectLst/>
                <a:ea typeface="Times New Roman" panose="02020603050405020304" pitchFamily="18" charset="0"/>
                <a:cs typeface="Times New Roman" panose="02020603050405020304" pitchFamily="18" charset="0"/>
              </a:rPr>
              <a:t>The bio mat helps to reduce the infiltration rate of water into the soil thereby giving bacteria more time to treat the water before it is released.</a:t>
            </a:r>
            <a:endParaRPr lang="en-US" sz="5000" kern="100" dirty="0">
              <a:effectLst/>
              <a:ea typeface="Aptos" panose="020B0004020202020204" pitchFamily="34" charset="0"/>
              <a:cs typeface="Times New Roman" panose="02020603050405020304" pitchFamily="18" charset="0"/>
            </a:endParaRPr>
          </a:p>
          <a:p>
            <a:endParaRPr lang="en-US" dirty="0"/>
          </a:p>
        </p:txBody>
      </p:sp>
      <p:pic>
        <p:nvPicPr>
          <p:cNvPr id="5" name="Picture 4" descr="A black circle with a face on it&#10;&#10;Description automatically generated">
            <a:extLst>
              <a:ext uri="{FF2B5EF4-FFF2-40B4-BE49-F238E27FC236}">
                <a16:creationId xmlns:a16="http://schemas.microsoft.com/office/drawing/2014/main" id="{D0D4EEF3-9FE1-C0FA-2F68-B2B87B3F4250}"/>
              </a:ext>
            </a:extLst>
          </p:cNvPr>
          <p:cNvPicPr>
            <a:picLocks noChangeAspect="1"/>
          </p:cNvPicPr>
          <p:nvPr/>
        </p:nvPicPr>
        <p:blipFill rotWithShape="1">
          <a:blip r:embed="rId2">
            <a:extLst>
              <a:ext uri="{28A0092B-C50C-407E-A947-70E740481C1C}">
                <a14:useLocalDpi xmlns:a14="http://schemas.microsoft.com/office/drawing/2010/main" val="0"/>
              </a:ext>
            </a:extLst>
          </a:blip>
          <a:srcRect l="26600" t="1961" r="27403" b="7461"/>
          <a:stretch/>
        </p:blipFill>
        <p:spPr>
          <a:xfrm>
            <a:off x="5257800" y="365761"/>
            <a:ext cx="2667000" cy="1371600"/>
          </a:xfrm>
          <a:prstGeom prst="rect">
            <a:avLst/>
          </a:prstGeom>
        </p:spPr>
      </p:pic>
    </p:spTree>
    <p:extLst>
      <p:ext uri="{BB962C8B-B14F-4D97-AF65-F5344CB8AC3E}">
        <p14:creationId xmlns:p14="http://schemas.microsoft.com/office/powerpoint/2010/main" val="1430342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F9FF-971B-BBF6-C6F2-8AC232A801FD}"/>
              </a:ext>
            </a:extLst>
          </p:cNvPr>
          <p:cNvSpPr>
            <a:spLocks noGrp="1"/>
          </p:cNvSpPr>
          <p:nvPr>
            <p:ph type="title"/>
          </p:nvPr>
        </p:nvSpPr>
        <p:spPr/>
        <p:txBody>
          <a:bodyPr>
            <a:normAutofit fontScale="90000"/>
          </a:bodyPr>
          <a:lstStyle/>
          <a:p>
            <a:r>
              <a:rPr lang="en-US" dirty="0"/>
              <a:t>1974 - SSWD Code Began Using Laak’s LTARs Instead of Perc Tests</a:t>
            </a:r>
          </a:p>
        </p:txBody>
      </p:sp>
      <p:sp>
        <p:nvSpPr>
          <p:cNvPr id="3" name="Content Placeholder 2">
            <a:extLst>
              <a:ext uri="{FF2B5EF4-FFF2-40B4-BE49-F238E27FC236}">
                <a16:creationId xmlns:a16="http://schemas.microsoft.com/office/drawing/2014/main" id="{659BE5FC-678E-7706-C21B-BB5DD5DE0306}"/>
              </a:ext>
            </a:extLst>
          </p:cNvPr>
          <p:cNvSpPr>
            <a:spLocks noGrp="1"/>
          </p:cNvSpPr>
          <p:nvPr>
            <p:ph sz="half" idx="1"/>
          </p:nvPr>
        </p:nvSpPr>
        <p:spPr>
          <a:xfrm>
            <a:off x="822960" y="1845734"/>
            <a:ext cx="4511040" cy="4023360"/>
          </a:xfrm>
        </p:spPr>
        <p:txBody>
          <a:bodyPr>
            <a:normAutofit lnSpcReduction="10000"/>
          </a:bodyPr>
          <a:lstStyle/>
          <a:p>
            <a:pPr marL="457200" indent="0">
              <a:buNone/>
            </a:pPr>
            <a:r>
              <a:rPr lang="en-US" sz="2600" b="1" dirty="0"/>
              <a:t>Rein Laak </a:t>
            </a:r>
            <a:r>
              <a:rPr lang="en-US" sz="2600" dirty="0"/>
              <a:t>at the Univ. of Connecticut studied the long-term </a:t>
            </a:r>
            <a:r>
              <a:rPr lang="en-US" sz="2600" dirty="0">
                <a:solidFill>
                  <a:srgbClr val="000000"/>
                </a:solidFill>
              </a:rPr>
              <a:t>permeability</a:t>
            </a:r>
            <a:r>
              <a:rPr lang="en-US" sz="2600" i="0" dirty="0">
                <a:solidFill>
                  <a:srgbClr val="000000"/>
                </a:solidFill>
                <a:effectLst/>
              </a:rPr>
              <a:t>/hydraulic conductivity </a:t>
            </a:r>
            <a:r>
              <a:rPr lang="en-US" sz="2400" dirty="0"/>
              <a:t>of loading various soil textures with domestic wastewater. </a:t>
            </a:r>
          </a:p>
          <a:p>
            <a:pPr lvl="1"/>
            <a:r>
              <a:rPr lang="en-US" sz="2400" b="1" dirty="0"/>
              <a:t>His study found that different soil textures have different long-term acceptance rates (LTARs). </a:t>
            </a:r>
          </a:p>
          <a:p>
            <a:pPr lvl="1"/>
            <a:r>
              <a:rPr lang="en-US" sz="2400" b="1" dirty="0"/>
              <a:t>Believe or not </a:t>
            </a:r>
            <a:r>
              <a:rPr lang="en-US" sz="2400" dirty="0"/>
              <a:t>-- </a:t>
            </a:r>
            <a:r>
              <a:rPr lang="en-US" sz="2400" b="1" dirty="0"/>
              <a:t>clean sands </a:t>
            </a:r>
            <a:r>
              <a:rPr lang="en-US" sz="2400" dirty="0"/>
              <a:t>were the Division’s biggest sizing problem</a:t>
            </a:r>
            <a:r>
              <a:rPr lang="en-US" sz="2200" dirty="0"/>
              <a:t>. </a:t>
            </a:r>
          </a:p>
        </p:txBody>
      </p:sp>
      <p:sp>
        <p:nvSpPr>
          <p:cNvPr id="6" name="Rectangle 5">
            <a:extLst>
              <a:ext uri="{FF2B5EF4-FFF2-40B4-BE49-F238E27FC236}">
                <a16:creationId xmlns:a16="http://schemas.microsoft.com/office/drawing/2014/main" id="{2A158083-E617-52FD-E64B-4024EAE4DFBD}"/>
              </a:ext>
            </a:extLst>
          </p:cNvPr>
          <p:cNvSpPr/>
          <p:nvPr/>
        </p:nvSpPr>
        <p:spPr>
          <a:xfrm>
            <a:off x="6248400" y="3793064"/>
            <a:ext cx="1066800" cy="121920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Soil</a:t>
            </a:r>
          </a:p>
        </p:txBody>
      </p:sp>
      <p:sp>
        <p:nvSpPr>
          <p:cNvPr id="7" name="Rectangle 6">
            <a:extLst>
              <a:ext uri="{FF2B5EF4-FFF2-40B4-BE49-F238E27FC236}">
                <a16:creationId xmlns:a16="http://schemas.microsoft.com/office/drawing/2014/main" id="{C7405372-91BE-E51A-65CF-A61104B4C5C6}"/>
              </a:ext>
            </a:extLst>
          </p:cNvPr>
          <p:cNvSpPr/>
          <p:nvPr/>
        </p:nvSpPr>
        <p:spPr>
          <a:xfrm>
            <a:off x="6248400" y="2966535"/>
            <a:ext cx="1066800" cy="413579"/>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Effluent</a:t>
            </a:r>
          </a:p>
        </p:txBody>
      </p:sp>
      <p:sp>
        <p:nvSpPr>
          <p:cNvPr id="8" name="Rectangle 7">
            <a:extLst>
              <a:ext uri="{FF2B5EF4-FFF2-40B4-BE49-F238E27FC236}">
                <a16:creationId xmlns:a16="http://schemas.microsoft.com/office/drawing/2014/main" id="{8583570E-ED33-54AF-2B16-CAF6ACCAFFAE}"/>
              </a:ext>
            </a:extLst>
          </p:cNvPr>
          <p:cNvSpPr/>
          <p:nvPr/>
        </p:nvSpPr>
        <p:spPr>
          <a:xfrm>
            <a:off x="6248400" y="2543688"/>
            <a:ext cx="1066800" cy="40671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577780BB-5F96-4246-F42C-6EE57C7AFA17}"/>
              </a:ext>
            </a:extLst>
          </p:cNvPr>
          <p:cNvSpPr/>
          <p:nvPr/>
        </p:nvSpPr>
        <p:spPr>
          <a:xfrm>
            <a:off x="6463284" y="2027225"/>
            <a:ext cx="484632" cy="516463"/>
          </a:xfrm>
          <a:prstGeom prst="down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CD80B6E9-61FB-88AC-0683-3C7444FDDFCB}"/>
              </a:ext>
            </a:extLst>
          </p:cNvPr>
          <p:cNvSpPr/>
          <p:nvPr/>
        </p:nvSpPr>
        <p:spPr>
          <a:xfrm>
            <a:off x="6539484" y="5033600"/>
            <a:ext cx="484632" cy="517816"/>
          </a:xfrm>
          <a:prstGeom prst="down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F3D5D90-0639-3040-2BD6-CF40937177E4}"/>
              </a:ext>
            </a:extLst>
          </p:cNvPr>
          <p:cNvSpPr txBox="1"/>
          <p:nvPr/>
        </p:nvSpPr>
        <p:spPr>
          <a:xfrm>
            <a:off x="7543800" y="2747045"/>
            <a:ext cx="1371600" cy="1631216"/>
          </a:xfrm>
          <a:prstGeom prst="rect">
            <a:avLst/>
          </a:prstGeom>
          <a:noFill/>
        </p:spPr>
        <p:txBody>
          <a:bodyPr wrap="square" rtlCol="0">
            <a:spAutoFit/>
          </a:bodyPr>
          <a:lstStyle/>
          <a:p>
            <a:r>
              <a:rPr lang="en-US" sz="2000" dirty="0"/>
              <a:t>The Typical</a:t>
            </a:r>
          </a:p>
          <a:p>
            <a:r>
              <a:rPr lang="en-US" sz="2000" dirty="0"/>
              <a:t>Column Design Used By Laak</a:t>
            </a:r>
          </a:p>
        </p:txBody>
      </p:sp>
      <p:sp>
        <p:nvSpPr>
          <p:cNvPr id="14" name="Rectangle 13">
            <a:extLst>
              <a:ext uri="{FF2B5EF4-FFF2-40B4-BE49-F238E27FC236}">
                <a16:creationId xmlns:a16="http://schemas.microsoft.com/office/drawing/2014/main" id="{C313AEDB-1D9C-E325-21D3-B7CD249187BB}"/>
              </a:ext>
            </a:extLst>
          </p:cNvPr>
          <p:cNvSpPr/>
          <p:nvPr/>
        </p:nvSpPr>
        <p:spPr>
          <a:xfrm>
            <a:off x="6248400" y="3404868"/>
            <a:ext cx="1066800" cy="38819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Biomet</a:t>
            </a:r>
          </a:p>
        </p:txBody>
      </p:sp>
    </p:spTree>
    <p:extLst>
      <p:ext uri="{BB962C8B-B14F-4D97-AF65-F5344CB8AC3E}">
        <p14:creationId xmlns:p14="http://schemas.microsoft.com/office/powerpoint/2010/main" val="1631139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60EF-FC3D-D351-F5F2-68319D8180D9}"/>
              </a:ext>
            </a:extLst>
          </p:cNvPr>
          <p:cNvSpPr>
            <a:spLocks noGrp="1"/>
          </p:cNvSpPr>
          <p:nvPr>
            <p:ph type="title"/>
          </p:nvPr>
        </p:nvSpPr>
        <p:spPr>
          <a:xfrm>
            <a:off x="990600" y="413687"/>
            <a:ext cx="7543800" cy="1370759"/>
          </a:xfrm>
        </p:spPr>
        <p:txBody>
          <a:bodyPr>
            <a:normAutofit/>
          </a:bodyPr>
          <a:lstStyle/>
          <a:p>
            <a:r>
              <a:rPr lang="en-US" sz="4800" dirty="0"/>
              <a:t>Laak’s Study Also </a:t>
            </a:r>
            <a:r>
              <a:rPr lang="en-US" dirty="0"/>
              <a:t>Found That Bio-mats Can Self-Destruct</a:t>
            </a:r>
          </a:p>
        </p:txBody>
      </p:sp>
      <p:cxnSp>
        <p:nvCxnSpPr>
          <p:cNvPr id="5" name="Straight Connector 4">
            <a:extLst>
              <a:ext uri="{FF2B5EF4-FFF2-40B4-BE49-F238E27FC236}">
                <a16:creationId xmlns:a16="http://schemas.microsoft.com/office/drawing/2014/main" id="{761724F0-DF4B-A5FF-F9A3-B371779499D8}"/>
              </a:ext>
            </a:extLst>
          </p:cNvPr>
          <p:cNvCxnSpPr>
            <a:cxnSpLocks/>
          </p:cNvCxnSpPr>
          <p:nvPr/>
        </p:nvCxnSpPr>
        <p:spPr>
          <a:xfrm>
            <a:off x="1447800" y="2133600"/>
            <a:ext cx="76200" cy="32004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199D557-4433-79AF-A0FC-99B6CDCF6EF5}"/>
              </a:ext>
            </a:extLst>
          </p:cNvPr>
          <p:cNvCxnSpPr>
            <a:cxnSpLocks/>
          </p:cNvCxnSpPr>
          <p:nvPr/>
        </p:nvCxnSpPr>
        <p:spPr>
          <a:xfrm>
            <a:off x="1524000" y="5334000"/>
            <a:ext cx="3886200" cy="0"/>
          </a:xfrm>
          <a:prstGeom prst="line">
            <a:avLst/>
          </a:prstGeom>
        </p:spPr>
        <p:style>
          <a:lnRef idx="1">
            <a:schemeClr val="dk1"/>
          </a:lnRef>
          <a:fillRef idx="0">
            <a:schemeClr val="dk1"/>
          </a:fillRef>
          <a:effectRef idx="0">
            <a:schemeClr val="dk1"/>
          </a:effectRef>
          <a:fontRef idx="minor">
            <a:schemeClr val="tx1"/>
          </a:fontRef>
        </p:style>
      </p:cxnSp>
      <p:sp>
        <p:nvSpPr>
          <p:cNvPr id="11" name="Arrow: Right 10">
            <a:extLst>
              <a:ext uri="{FF2B5EF4-FFF2-40B4-BE49-F238E27FC236}">
                <a16:creationId xmlns:a16="http://schemas.microsoft.com/office/drawing/2014/main" id="{AF1AA3F6-105C-5D77-0068-D1FFE6CE075B}"/>
              </a:ext>
            </a:extLst>
          </p:cNvPr>
          <p:cNvSpPr/>
          <p:nvPr/>
        </p:nvSpPr>
        <p:spPr>
          <a:xfrm>
            <a:off x="3642751" y="5350795"/>
            <a:ext cx="914400" cy="484632"/>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Up 12">
            <a:extLst>
              <a:ext uri="{FF2B5EF4-FFF2-40B4-BE49-F238E27FC236}">
                <a16:creationId xmlns:a16="http://schemas.microsoft.com/office/drawing/2014/main" id="{ACE78B04-8A78-B288-61DB-6BB5624209FF}"/>
              </a:ext>
            </a:extLst>
          </p:cNvPr>
          <p:cNvSpPr/>
          <p:nvPr/>
        </p:nvSpPr>
        <p:spPr>
          <a:xfrm>
            <a:off x="924899" y="3079326"/>
            <a:ext cx="450059" cy="699348"/>
          </a:xfrm>
          <a:prstGeom prst="up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7202E2B6-311F-A292-22D6-F647589A8AED}"/>
              </a:ext>
            </a:extLst>
          </p:cNvPr>
          <p:cNvSpPr txBox="1"/>
          <p:nvPr/>
        </p:nvSpPr>
        <p:spPr>
          <a:xfrm rot="16200000">
            <a:off x="650286" y="4304528"/>
            <a:ext cx="1080011" cy="369332"/>
          </a:xfrm>
          <a:prstGeom prst="rect">
            <a:avLst/>
          </a:prstGeom>
          <a:noFill/>
        </p:spPr>
        <p:txBody>
          <a:bodyPr wrap="square" rtlCol="0">
            <a:spAutoFit/>
          </a:bodyPr>
          <a:lstStyle/>
          <a:p>
            <a:r>
              <a:rPr lang="en-US" b="1" dirty="0"/>
              <a:t>GPD</a:t>
            </a:r>
            <a:r>
              <a:rPr lang="en-US" dirty="0"/>
              <a:t>/SQF</a:t>
            </a:r>
          </a:p>
        </p:txBody>
      </p:sp>
      <p:sp>
        <p:nvSpPr>
          <p:cNvPr id="17" name="TextBox 16">
            <a:extLst>
              <a:ext uri="{FF2B5EF4-FFF2-40B4-BE49-F238E27FC236}">
                <a16:creationId xmlns:a16="http://schemas.microsoft.com/office/drawing/2014/main" id="{08E719F2-7841-8FEC-793B-7A0D8D975302}"/>
              </a:ext>
            </a:extLst>
          </p:cNvPr>
          <p:cNvSpPr txBox="1"/>
          <p:nvPr/>
        </p:nvSpPr>
        <p:spPr>
          <a:xfrm>
            <a:off x="2552700" y="5373762"/>
            <a:ext cx="914400" cy="461665"/>
          </a:xfrm>
          <a:prstGeom prst="rect">
            <a:avLst/>
          </a:prstGeom>
          <a:noFill/>
        </p:spPr>
        <p:txBody>
          <a:bodyPr wrap="square" rtlCol="0">
            <a:spAutoFit/>
          </a:bodyPr>
          <a:lstStyle/>
          <a:p>
            <a:r>
              <a:rPr lang="en-US" sz="2400" b="1" dirty="0"/>
              <a:t>Time</a:t>
            </a:r>
          </a:p>
        </p:txBody>
      </p:sp>
      <p:sp>
        <p:nvSpPr>
          <p:cNvPr id="18" name="Arc 17">
            <a:extLst>
              <a:ext uri="{FF2B5EF4-FFF2-40B4-BE49-F238E27FC236}">
                <a16:creationId xmlns:a16="http://schemas.microsoft.com/office/drawing/2014/main" id="{6E86F591-279F-3B17-CAE1-B03369D65F71}"/>
              </a:ext>
            </a:extLst>
          </p:cNvPr>
          <p:cNvSpPr/>
          <p:nvPr/>
        </p:nvSpPr>
        <p:spPr>
          <a:xfrm rot="9591540">
            <a:off x="1904401" y="1122453"/>
            <a:ext cx="1701585" cy="3171316"/>
          </a:xfrm>
          <a:prstGeom prst="arc">
            <a:avLst>
              <a:gd name="adj1" fmla="val 16417104"/>
              <a:gd name="adj2" fmla="val 16804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Arc 19">
            <a:extLst>
              <a:ext uri="{FF2B5EF4-FFF2-40B4-BE49-F238E27FC236}">
                <a16:creationId xmlns:a16="http://schemas.microsoft.com/office/drawing/2014/main" id="{7610AB8B-F107-5FA6-3897-2B0581309F3F}"/>
              </a:ext>
            </a:extLst>
          </p:cNvPr>
          <p:cNvSpPr/>
          <p:nvPr/>
        </p:nvSpPr>
        <p:spPr>
          <a:xfrm rot="16749458" flipH="1">
            <a:off x="4645608" y="2046111"/>
            <a:ext cx="1689472" cy="2724246"/>
          </a:xfrm>
          <a:prstGeom prst="arc">
            <a:avLst>
              <a:gd name="adj1" fmla="val 16294490"/>
              <a:gd name="adj2" fmla="val 24967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BEED70FC-F700-2540-B657-7A73358DFC5F}"/>
              </a:ext>
            </a:extLst>
          </p:cNvPr>
          <p:cNvSpPr txBox="1"/>
          <p:nvPr/>
        </p:nvSpPr>
        <p:spPr>
          <a:xfrm>
            <a:off x="1804058" y="4678792"/>
            <a:ext cx="3467039" cy="369332"/>
          </a:xfrm>
          <a:prstGeom prst="rect">
            <a:avLst/>
          </a:prstGeom>
          <a:noFill/>
        </p:spPr>
        <p:txBody>
          <a:bodyPr wrap="none" rtlCol="0">
            <a:spAutoFit/>
          </a:bodyPr>
          <a:lstStyle/>
          <a:p>
            <a:r>
              <a:rPr lang="en-US" b="1" dirty="0"/>
              <a:t>Long-Term Acceptance Rate (LTAR)</a:t>
            </a:r>
          </a:p>
        </p:txBody>
      </p:sp>
      <p:cxnSp>
        <p:nvCxnSpPr>
          <p:cNvPr id="24" name="Straight Arrow Connector 23">
            <a:extLst>
              <a:ext uri="{FF2B5EF4-FFF2-40B4-BE49-F238E27FC236}">
                <a16:creationId xmlns:a16="http://schemas.microsoft.com/office/drawing/2014/main" id="{241731E5-FE9D-40F9-9375-D5658AF23D06}"/>
              </a:ext>
            </a:extLst>
          </p:cNvPr>
          <p:cNvCxnSpPr>
            <a:cxnSpLocks/>
          </p:cNvCxnSpPr>
          <p:nvPr/>
        </p:nvCxnSpPr>
        <p:spPr>
          <a:xfrm flipV="1">
            <a:off x="3048000" y="4260621"/>
            <a:ext cx="325161" cy="3875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CA3075C-3030-A03F-7045-E3FE92F42B91}"/>
              </a:ext>
            </a:extLst>
          </p:cNvPr>
          <p:cNvSpPr txBox="1"/>
          <p:nvPr/>
        </p:nvSpPr>
        <p:spPr>
          <a:xfrm>
            <a:off x="5715000" y="2318702"/>
            <a:ext cx="3162300" cy="2739211"/>
          </a:xfrm>
          <a:prstGeom prst="rect">
            <a:avLst/>
          </a:prstGeom>
          <a:noFill/>
        </p:spPr>
        <p:txBody>
          <a:bodyPr wrap="square">
            <a:spAutoFit/>
          </a:bodyPr>
          <a:lstStyle/>
          <a:p>
            <a:r>
              <a:rPr lang="en-US" sz="2400" b="1" dirty="0"/>
              <a:t>Laak found </a:t>
            </a:r>
            <a:r>
              <a:rPr lang="en-US" sz="2400" dirty="0"/>
              <a:t>that bio-mats, after reaching their LTARs, sometimes </a:t>
            </a:r>
            <a:r>
              <a:rPr lang="en-US" sz="2400" b="1" dirty="0"/>
              <a:t>self-destruct </a:t>
            </a:r>
            <a:r>
              <a:rPr lang="en-US" sz="2400" dirty="0"/>
              <a:t>and but  </a:t>
            </a:r>
            <a:r>
              <a:rPr lang="en-US" sz="2400" b="1" dirty="0"/>
              <a:t>never completely return </a:t>
            </a:r>
            <a:r>
              <a:rPr lang="en-US" sz="2400" dirty="0"/>
              <a:t>to their original acceptance rate</a:t>
            </a:r>
            <a:r>
              <a:rPr lang="en-US" sz="2800" dirty="0"/>
              <a:t>. </a:t>
            </a:r>
          </a:p>
        </p:txBody>
      </p:sp>
      <p:cxnSp>
        <p:nvCxnSpPr>
          <p:cNvPr id="4" name="Straight Connector 3">
            <a:extLst>
              <a:ext uri="{FF2B5EF4-FFF2-40B4-BE49-F238E27FC236}">
                <a16:creationId xmlns:a16="http://schemas.microsoft.com/office/drawing/2014/main" id="{C14E27F7-31F1-8214-23CE-E9B503FC49D3}"/>
              </a:ext>
            </a:extLst>
          </p:cNvPr>
          <p:cNvCxnSpPr>
            <a:cxnSpLocks/>
            <a:stCxn id="20" idx="0"/>
          </p:cNvCxnSpPr>
          <p:nvPr/>
        </p:nvCxnSpPr>
        <p:spPr>
          <a:xfrm flipH="1">
            <a:off x="4055507" y="3228598"/>
            <a:ext cx="85441" cy="9983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7ADA450-4919-D9AB-7F09-2AD19A9F96D2}"/>
              </a:ext>
            </a:extLst>
          </p:cNvPr>
          <p:cNvCxnSpPr>
            <a:cxnSpLocks/>
            <a:stCxn id="22" idx="3"/>
            <a:endCxn id="20" idx="2"/>
          </p:cNvCxnSpPr>
          <p:nvPr/>
        </p:nvCxnSpPr>
        <p:spPr>
          <a:xfrm flipV="1">
            <a:off x="5271097" y="4251127"/>
            <a:ext cx="145557" cy="612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FBB19DA-96EE-C4FF-4828-6CFDBC951E84}"/>
              </a:ext>
            </a:extLst>
          </p:cNvPr>
          <p:cNvCxnSpPr>
            <a:cxnSpLocks/>
            <a:stCxn id="18" idx="0"/>
          </p:cNvCxnSpPr>
          <p:nvPr/>
        </p:nvCxnSpPr>
        <p:spPr>
          <a:xfrm>
            <a:off x="3203939" y="4220860"/>
            <a:ext cx="807202" cy="893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B1059E7A-6A5A-9611-10BE-0461C81A3611}"/>
              </a:ext>
            </a:extLst>
          </p:cNvPr>
          <p:cNvSpPr txBox="1"/>
          <p:nvPr/>
        </p:nvSpPr>
        <p:spPr>
          <a:xfrm>
            <a:off x="2274578" y="2173466"/>
            <a:ext cx="2289088" cy="369332"/>
          </a:xfrm>
          <a:prstGeom prst="rect">
            <a:avLst/>
          </a:prstGeom>
          <a:noFill/>
        </p:spPr>
        <p:txBody>
          <a:bodyPr wrap="none" rtlCol="0">
            <a:spAutoFit/>
          </a:bodyPr>
          <a:lstStyle/>
          <a:p>
            <a:r>
              <a:rPr lang="en-US" b="1" dirty="0"/>
              <a:t>Initial acceptance rate</a:t>
            </a:r>
          </a:p>
        </p:txBody>
      </p:sp>
      <p:cxnSp>
        <p:nvCxnSpPr>
          <p:cNvPr id="9" name="Straight Arrow Connector 8">
            <a:extLst>
              <a:ext uri="{FF2B5EF4-FFF2-40B4-BE49-F238E27FC236}">
                <a16:creationId xmlns:a16="http://schemas.microsoft.com/office/drawing/2014/main" id="{242DF688-7D8F-DEBD-A813-F077E0586FE7}"/>
              </a:ext>
            </a:extLst>
          </p:cNvPr>
          <p:cNvCxnSpPr>
            <a:stCxn id="3" idx="1"/>
          </p:cNvCxnSpPr>
          <p:nvPr/>
        </p:nvCxnSpPr>
        <p:spPr>
          <a:xfrm flipH="1">
            <a:off x="1967903" y="2358132"/>
            <a:ext cx="306675" cy="18466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EE50A6E-1CE3-E92D-D18E-A8E20831AE28}"/>
              </a:ext>
            </a:extLst>
          </p:cNvPr>
          <p:cNvSpPr txBox="1"/>
          <p:nvPr/>
        </p:nvSpPr>
        <p:spPr>
          <a:xfrm>
            <a:off x="2295750" y="2778884"/>
            <a:ext cx="2180533" cy="369332"/>
          </a:xfrm>
          <a:prstGeom prst="rect">
            <a:avLst/>
          </a:prstGeom>
          <a:noFill/>
        </p:spPr>
        <p:txBody>
          <a:bodyPr wrap="none" rtlCol="0">
            <a:spAutoFit/>
          </a:bodyPr>
          <a:lstStyle/>
          <a:p>
            <a:r>
              <a:rPr lang="en-US" b="1" dirty="0"/>
              <a:t>New acceptance rate</a:t>
            </a:r>
          </a:p>
        </p:txBody>
      </p:sp>
      <p:cxnSp>
        <p:nvCxnSpPr>
          <p:cNvPr id="19" name="Connector: Elbow 18">
            <a:extLst>
              <a:ext uri="{FF2B5EF4-FFF2-40B4-BE49-F238E27FC236}">
                <a16:creationId xmlns:a16="http://schemas.microsoft.com/office/drawing/2014/main" id="{F30A538E-03D6-26C3-622E-7656F2F4FBE0}"/>
              </a:ext>
            </a:extLst>
          </p:cNvPr>
          <p:cNvCxnSpPr>
            <a:stCxn id="15" idx="3"/>
          </p:cNvCxnSpPr>
          <p:nvPr/>
        </p:nvCxnSpPr>
        <p:spPr>
          <a:xfrm flipH="1">
            <a:off x="4267200" y="2963550"/>
            <a:ext cx="209083" cy="265048"/>
          </a:xfrm>
          <a:prstGeom prst="bentConnector4">
            <a:avLst>
              <a:gd name="adj1" fmla="val -109335"/>
              <a:gd name="adj2" fmla="val 84836"/>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94DF926-027A-1459-1208-54B3D3D457CE}"/>
              </a:ext>
            </a:extLst>
          </p:cNvPr>
          <p:cNvSpPr txBox="1"/>
          <p:nvPr/>
        </p:nvSpPr>
        <p:spPr>
          <a:xfrm>
            <a:off x="2481455" y="3476327"/>
            <a:ext cx="1528624" cy="369332"/>
          </a:xfrm>
          <a:prstGeom prst="rect">
            <a:avLst/>
          </a:prstGeom>
          <a:noFill/>
        </p:spPr>
        <p:txBody>
          <a:bodyPr wrap="none" rtlCol="0">
            <a:spAutoFit/>
          </a:bodyPr>
          <a:lstStyle/>
          <a:p>
            <a:r>
              <a:rPr lang="en-US" b="1" dirty="0"/>
              <a:t>Self-destructs</a:t>
            </a:r>
          </a:p>
        </p:txBody>
      </p:sp>
      <p:cxnSp>
        <p:nvCxnSpPr>
          <p:cNvPr id="26" name="Straight Arrow Connector 25">
            <a:extLst>
              <a:ext uri="{FF2B5EF4-FFF2-40B4-BE49-F238E27FC236}">
                <a16:creationId xmlns:a16="http://schemas.microsoft.com/office/drawing/2014/main" id="{1C98B8EF-F4DF-799B-A377-130B8F24EF05}"/>
              </a:ext>
            </a:extLst>
          </p:cNvPr>
          <p:cNvCxnSpPr>
            <a:cxnSpLocks/>
          </p:cNvCxnSpPr>
          <p:nvPr/>
        </p:nvCxnSpPr>
        <p:spPr>
          <a:xfrm>
            <a:off x="3817006" y="3778674"/>
            <a:ext cx="194135" cy="44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890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54F7-E46C-1E35-CE83-A845695A5722}"/>
              </a:ext>
            </a:extLst>
          </p:cNvPr>
          <p:cNvSpPr>
            <a:spLocks noGrp="1"/>
          </p:cNvSpPr>
          <p:nvPr>
            <p:ph type="title"/>
          </p:nvPr>
        </p:nvSpPr>
        <p:spPr/>
        <p:txBody>
          <a:bodyPr/>
          <a:lstStyle/>
          <a:p>
            <a:r>
              <a:rPr lang="en-US" dirty="0"/>
              <a:t>October 1977</a:t>
            </a:r>
          </a:p>
        </p:txBody>
      </p:sp>
      <p:sp>
        <p:nvSpPr>
          <p:cNvPr id="3" name="Content Placeholder 2">
            <a:extLst>
              <a:ext uri="{FF2B5EF4-FFF2-40B4-BE49-F238E27FC236}">
                <a16:creationId xmlns:a16="http://schemas.microsoft.com/office/drawing/2014/main" id="{FA7D9C11-AEE0-3F45-085E-438546FFD211}"/>
              </a:ext>
            </a:extLst>
          </p:cNvPr>
          <p:cNvSpPr>
            <a:spLocks noGrp="1"/>
          </p:cNvSpPr>
          <p:nvPr>
            <p:ph idx="1"/>
          </p:nvPr>
        </p:nvSpPr>
        <p:spPr>
          <a:xfrm>
            <a:off x="822959" y="2209800"/>
            <a:ext cx="7543801" cy="3659294"/>
          </a:xfrm>
        </p:spPr>
        <p:txBody>
          <a:bodyPr>
            <a:normAutofit/>
          </a:bodyPr>
          <a:lstStyle/>
          <a:p>
            <a:r>
              <a:rPr lang="en-US" sz="2400" b="0" i="0" dirty="0">
                <a:solidFill>
                  <a:srgbClr val="000000"/>
                </a:solidFill>
                <a:effectLst/>
                <a:latin typeface="Times New Roman" panose="02020603050405020304" pitchFamily="18" charset="0"/>
              </a:rPr>
              <a:t>EPA published </a:t>
            </a:r>
            <a:r>
              <a:rPr lang="en-US" sz="2400" b="1" i="0" dirty="0">
                <a:solidFill>
                  <a:srgbClr val="000000"/>
                </a:solidFill>
                <a:effectLst/>
                <a:latin typeface="Times New Roman" panose="02020603050405020304" pitchFamily="18" charset="0"/>
              </a:rPr>
              <a:t>“Alternatives for Small Wastewater Treatment Systems.”  </a:t>
            </a:r>
          </a:p>
          <a:p>
            <a:r>
              <a:rPr lang="en-US" sz="2400" b="1" dirty="0">
                <a:solidFill>
                  <a:srgbClr val="000000"/>
                </a:solidFill>
                <a:latin typeface="Times New Roman" panose="02020603050405020304" pitchFamily="18" charset="0"/>
              </a:rPr>
              <a:t>Included in the publication </a:t>
            </a:r>
            <a:r>
              <a:rPr lang="en-US" sz="2400" dirty="0">
                <a:solidFill>
                  <a:srgbClr val="000000"/>
                </a:solidFill>
                <a:latin typeface="Times New Roman" panose="02020603050405020304" pitchFamily="18" charset="0"/>
              </a:rPr>
              <a:t>was the work of a group of</a:t>
            </a:r>
            <a:r>
              <a:rPr lang="en-US" sz="2400" b="0" i="0" dirty="0">
                <a:solidFill>
                  <a:srgbClr val="000000"/>
                </a:solidFill>
                <a:effectLst/>
                <a:latin typeface="Times New Roman" panose="02020603050405020304" pitchFamily="18" charset="0"/>
              </a:rPr>
              <a:t> engineers at University of Wisconsin. They used </a:t>
            </a:r>
            <a:r>
              <a:rPr lang="en-US" sz="2400" i="0" dirty="0">
                <a:solidFill>
                  <a:srgbClr val="000000"/>
                </a:solidFill>
                <a:effectLst/>
                <a:latin typeface="Times New Roman" panose="02020603050405020304" pitchFamily="18" charset="0"/>
              </a:rPr>
              <a:t>lab science extensively to get </a:t>
            </a:r>
            <a:r>
              <a:rPr lang="en-US" sz="2400" b="1" i="0" dirty="0">
                <a:solidFill>
                  <a:srgbClr val="000000"/>
                </a:solidFill>
                <a:effectLst/>
                <a:latin typeface="Times New Roman" panose="02020603050405020304" pitchFamily="18" charset="0"/>
              </a:rPr>
              <a:t>better data on soil absorption. </a:t>
            </a:r>
          </a:p>
          <a:p>
            <a:r>
              <a:rPr lang="en-US" sz="2400" b="0" i="0" dirty="0">
                <a:solidFill>
                  <a:srgbClr val="000000"/>
                </a:solidFill>
                <a:effectLst/>
                <a:latin typeface="Times New Roman" panose="02020603050405020304" pitchFamily="18" charset="0"/>
              </a:rPr>
              <a:t>Their work </a:t>
            </a:r>
            <a:r>
              <a:rPr lang="en-US" sz="2400" b="1" i="0" dirty="0">
                <a:solidFill>
                  <a:srgbClr val="000000"/>
                </a:solidFill>
                <a:effectLst/>
                <a:latin typeface="Times New Roman" panose="02020603050405020304" pitchFamily="18" charset="0"/>
              </a:rPr>
              <a:t>clarified the roles </a:t>
            </a:r>
            <a:r>
              <a:rPr lang="en-US" sz="2400" b="0" i="0" dirty="0">
                <a:solidFill>
                  <a:srgbClr val="000000"/>
                </a:solidFill>
                <a:effectLst/>
                <a:latin typeface="Times New Roman" panose="02020603050405020304" pitchFamily="18" charset="0"/>
              </a:rPr>
              <a:t>of </a:t>
            </a:r>
            <a:r>
              <a:rPr lang="en-US" sz="2400" b="1" i="0" dirty="0">
                <a:solidFill>
                  <a:srgbClr val="000000"/>
                </a:solidFill>
                <a:effectLst/>
                <a:latin typeface="Times New Roman" panose="02020603050405020304" pitchFamily="18" charset="0"/>
              </a:rPr>
              <a:t>hydraulic</a:t>
            </a:r>
            <a:r>
              <a:rPr lang="en-US" sz="2400" b="0" i="0" dirty="0">
                <a:solidFill>
                  <a:srgbClr val="000000"/>
                </a:solidFill>
                <a:effectLst/>
                <a:latin typeface="Times New Roman" panose="02020603050405020304" pitchFamily="18" charset="0"/>
              </a:rPr>
              <a:t> </a:t>
            </a:r>
            <a:r>
              <a:rPr lang="en-US" sz="2400" b="1" i="0" dirty="0">
                <a:solidFill>
                  <a:srgbClr val="000000"/>
                </a:solidFill>
                <a:effectLst/>
                <a:latin typeface="Times New Roman" panose="02020603050405020304" pitchFamily="18" charset="0"/>
              </a:rPr>
              <a:t>head and capillary</a:t>
            </a:r>
            <a:r>
              <a:rPr lang="en-US" sz="2400" b="0" i="0" dirty="0">
                <a:solidFill>
                  <a:srgbClr val="000000"/>
                </a:solidFill>
                <a:effectLst/>
                <a:latin typeface="Times New Roman" panose="02020603050405020304" pitchFamily="18" charset="0"/>
              </a:rPr>
              <a:t> action on different soil textures.</a:t>
            </a:r>
            <a:endParaRPr lang="en-US" sz="2400" dirty="0"/>
          </a:p>
        </p:txBody>
      </p:sp>
    </p:spTree>
    <p:extLst>
      <p:ext uri="{BB962C8B-B14F-4D97-AF65-F5344CB8AC3E}">
        <p14:creationId xmlns:p14="http://schemas.microsoft.com/office/powerpoint/2010/main" val="2977399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Lot of Trial and Error</a:t>
            </a:r>
          </a:p>
        </p:txBody>
      </p:sp>
      <p:sp>
        <p:nvSpPr>
          <p:cNvPr id="3" name="Text Placeholder 2"/>
          <p:cNvSpPr>
            <a:spLocks noGrp="1"/>
          </p:cNvSpPr>
          <p:nvPr>
            <p:ph type="body" idx="1"/>
          </p:nvPr>
        </p:nvSpPr>
        <p:spPr/>
        <p:txBody>
          <a:bodyPr>
            <a:normAutofit fontScale="92500"/>
          </a:bodyPr>
          <a:lstStyle/>
          <a:p>
            <a:r>
              <a:rPr lang="en-US" sz="2400" dirty="0"/>
              <a:t>The early days it was </a:t>
            </a:r>
            <a:r>
              <a:rPr lang="en-US" sz="2400" b="1" dirty="0"/>
              <a:t>a lot of “</a:t>
            </a:r>
            <a:r>
              <a:rPr lang="en-US" sz="2400" b="1" dirty="0">
                <a:solidFill>
                  <a:schemeClr val="tx1"/>
                </a:solidFill>
              </a:rPr>
              <a:t>Trial and Error</a:t>
            </a:r>
            <a:r>
              <a:rPr lang="en-US" sz="2400" b="1" dirty="0"/>
              <a:t>” </a:t>
            </a:r>
            <a:r>
              <a:rPr lang="en-US" sz="2400" dirty="0"/>
              <a:t>and much of it </a:t>
            </a:r>
            <a:r>
              <a:rPr lang="en-US" sz="2400" b="1" dirty="0"/>
              <a:t>conducted through variances</a:t>
            </a:r>
            <a:r>
              <a:rPr lang="en-US" sz="2400" dirty="0"/>
              <a:t>, all of which </a:t>
            </a:r>
            <a:r>
              <a:rPr lang="en-US" sz="2400" b="1" dirty="0"/>
              <a:t>were willingly financed </a:t>
            </a:r>
            <a:r>
              <a:rPr lang="en-US" sz="2400" dirty="0"/>
              <a:t>by the public requesting the variances.</a:t>
            </a:r>
          </a:p>
          <a:p>
            <a:r>
              <a:rPr lang="en-US" sz="2400" b="1" dirty="0"/>
              <a:t>Composting and incinerating toilets </a:t>
            </a:r>
            <a:r>
              <a:rPr lang="en-US" sz="2400" dirty="0"/>
              <a:t>to displace water closets.</a:t>
            </a:r>
          </a:p>
          <a:p>
            <a:r>
              <a:rPr lang="en-US" sz="2400" b="1" dirty="0"/>
              <a:t>Gray water systems </a:t>
            </a:r>
            <a:r>
              <a:rPr lang="en-US" sz="2400" dirty="0"/>
              <a:t>for laundry machine discharges</a:t>
            </a:r>
          </a:p>
          <a:p>
            <a:r>
              <a:rPr lang="en-US" sz="2400" b="1" dirty="0"/>
              <a:t>Peat filters </a:t>
            </a:r>
            <a:r>
              <a:rPr lang="en-US" sz="2400" dirty="0"/>
              <a:t>as pretreatment.</a:t>
            </a:r>
          </a:p>
          <a:p>
            <a:r>
              <a:rPr lang="en-US" sz="2400" b="1" dirty="0"/>
              <a:t>Alternating</a:t>
            </a:r>
            <a:r>
              <a:rPr lang="en-US" sz="2400" dirty="0"/>
              <a:t> and </a:t>
            </a:r>
            <a:r>
              <a:rPr lang="en-US" sz="2400" b="1" dirty="0"/>
              <a:t>resting </a:t>
            </a:r>
            <a:r>
              <a:rPr lang="en-US" sz="2400" dirty="0"/>
              <a:t>disposal fields</a:t>
            </a:r>
          </a:p>
          <a:p>
            <a:r>
              <a:rPr lang="en-US" sz="2400" dirty="0"/>
              <a:t>The </a:t>
            </a:r>
            <a:r>
              <a:rPr lang="en-US" sz="2400" b="1" dirty="0"/>
              <a:t>use of hydrogen peroxide </a:t>
            </a:r>
            <a:r>
              <a:rPr lang="en-US" sz="2400" dirty="0"/>
              <a:t>to destroy existing bio-mats. </a:t>
            </a:r>
          </a:p>
          <a:p>
            <a:r>
              <a:rPr lang="en-US" sz="2400" dirty="0"/>
              <a:t>The </a:t>
            </a:r>
            <a:r>
              <a:rPr lang="en-US" sz="2400" b="1" dirty="0"/>
              <a:t>use of lagoons were also</a:t>
            </a:r>
            <a:r>
              <a:rPr lang="en-US" sz="2400" dirty="0"/>
              <a:t> considered</a:t>
            </a:r>
          </a:p>
        </p:txBody>
      </p:sp>
    </p:spTree>
    <p:extLst>
      <p:ext uri="{BB962C8B-B14F-4D97-AF65-F5344CB8AC3E}">
        <p14:creationId xmlns:p14="http://schemas.microsoft.com/office/powerpoint/2010/main" val="148192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3F2E3FBC-25A5-7DEB-B40C-FB3A6BDBA3A5}"/>
              </a:ext>
            </a:extLst>
          </p:cNvPr>
          <p:cNvPicPr>
            <a:picLocks noChangeAspect="1"/>
          </p:cNvPicPr>
          <p:nvPr/>
        </p:nvPicPr>
        <p:blipFill rotWithShape="1">
          <a:blip r:embed="rId2">
            <a:extLst>
              <a:ext uri="{28A0092B-C50C-407E-A947-70E740481C1C}">
                <a14:useLocalDpi xmlns:a14="http://schemas.microsoft.com/office/drawing/2010/main" val="0"/>
              </a:ext>
            </a:extLst>
          </a:blip>
          <a:srcRect l="33817" r="17607"/>
          <a:stretch/>
        </p:blipFill>
        <p:spPr>
          <a:xfrm rot="16200000">
            <a:off x="1638302" y="-1304114"/>
            <a:ext cx="5867400" cy="8932827"/>
          </a:xfrm>
          <a:prstGeom prst="rect">
            <a:avLst/>
          </a:prstGeom>
        </p:spPr>
      </p:pic>
    </p:spTree>
    <p:extLst>
      <p:ext uri="{BB962C8B-B14F-4D97-AF65-F5344CB8AC3E}">
        <p14:creationId xmlns:p14="http://schemas.microsoft.com/office/powerpoint/2010/main" val="2252536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lstStyle/>
          <a:p>
            <a:r>
              <a:rPr lang="en-US" dirty="0"/>
              <a:t>Site Evaluator Licensing</a:t>
            </a:r>
          </a:p>
        </p:txBody>
      </p:sp>
      <p:sp>
        <p:nvSpPr>
          <p:cNvPr id="3" name="Text Placeholder 2"/>
          <p:cNvSpPr>
            <a:spLocks noGrp="1"/>
          </p:cNvSpPr>
          <p:nvPr>
            <p:ph type="body" idx="1"/>
          </p:nvPr>
        </p:nvSpPr>
        <p:spPr/>
        <p:txBody>
          <a:bodyPr>
            <a:noAutofit/>
          </a:bodyPr>
          <a:lstStyle/>
          <a:p>
            <a:r>
              <a:rPr lang="en-US" sz="2400" dirty="0"/>
              <a:t>The </a:t>
            </a:r>
            <a:r>
              <a:rPr lang="en-US" sz="2400" b="1" dirty="0"/>
              <a:t>initial 1974 version </a:t>
            </a:r>
            <a:r>
              <a:rPr lang="en-US" sz="2400" dirty="0"/>
              <a:t>of the code </a:t>
            </a:r>
            <a:r>
              <a:rPr lang="en-US" sz="2400" b="1" dirty="0"/>
              <a:t>restricted site evaluations to </a:t>
            </a:r>
            <a:r>
              <a:rPr lang="en-US" sz="2400" b="1" dirty="0">
                <a:solidFill>
                  <a:schemeClr val="tx1"/>
                </a:solidFill>
              </a:rPr>
              <a:t>licensed</a:t>
            </a:r>
            <a:r>
              <a:rPr lang="en-US" sz="2400" b="1" dirty="0"/>
              <a:t> engineers, soil scientists and geologists.</a:t>
            </a:r>
          </a:p>
          <a:p>
            <a:r>
              <a:rPr lang="en-US" sz="2400" dirty="0"/>
              <a:t>After several years, the </a:t>
            </a:r>
            <a:r>
              <a:rPr lang="en-US" sz="2400" b="1" dirty="0"/>
              <a:t>two licensing Boards began battling </a:t>
            </a:r>
            <a:r>
              <a:rPr lang="en-US" sz="2400" dirty="0"/>
              <a:t>over who should be allowed to do conduct site evaluations.</a:t>
            </a:r>
          </a:p>
          <a:p>
            <a:r>
              <a:rPr lang="en-US" sz="2400" b="1" dirty="0"/>
              <a:t>Gene Moreau </a:t>
            </a:r>
            <a:r>
              <a:rPr lang="en-US" sz="2400" dirty="0"/>
              <a:t>was assigned to </a:t>
            </a:r>
            <a:r>
              <a:rPr lang="en-US" sz="2400" b="1" dirty="0"/>
              <a:t>work with the Legislature </a:t>
            </a:r>
            <a:r>
              <a:rPr lang="en-US" sz="2400" dirty="0"/>
              <a:t>to see what could be done to resolve the problem. I understand that </a:t>
            </a:r>
            <a:r>
              <a:rPr lang="en-US" sz="2400" b="1" dirty="0"/>
              <a:t>Ken Stratton </a:t>
            </a:r>
            <a:r>
              <a:rPr lang="en-US" sz="2400" dirty="0"/>
              <a:t>was</a:t>
            </a:r>
            <a:r>
              <a:rPr lang="en-US" sz="2400" b="1" dirty="0"/>
              <a:t> </a:t>
            </a:r>
            <a:r>
              <a:rPr lang="en-US" sz="2400" dirty="0"/>
              <a:t>also actively involved.</a:t>
            </a:r>
          </a:p>
          <a:p>
            <a:r>
              <a:rPr lang="en-US" sz="2400" b="1" dirty="0"/>
              <a:t>Legislature finally decided that Site Evaluators should be licensed by the Division</a:t>
            </a:r>
            <a:r>
              <a:rPr lang="en-US" sz="2400" dirty="0"/>
              <a:t>.</a:t>
            </a:r>
          </a:p>
        </p:txBody>
      </p:sp>
    </p:spTree>
    <p:extLst>
      <p:ext uri="{BB962C8B-B14F-4D97-AF65-F5344CB8AC3E}">
        <p14:creationId xmlns:p14="http://schemas.microsoft.com/office/powerpoint/2010/main" val="125962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59A4-8D9E-7231-7DAC-30079FBF3FA9}"/>
              </a:ext>
            </a:extLst>
          </p:cNvPr>
          <p:cNvSpPr>
            <a:spLocks noGrp="1"/>
          </p:cNvSpPr>
          <p:nvPr>
            <p:ph type="title"/>
          </p:nvPr>
        </p:nvSpPr>
        <p:spPr/>
        <p:txBody>
          <a:bodyPr>
            <a:normAutofit fontScale="90000"/>
          </a:bodyPr>
          <a:lstStyle/>
          <a:p>
            <a:r>
              <a:rPr lang="en-US" sz="4800" b="0" i="0" dirty="0">
                <a:solidFill>
                  <a:srgbClr val="000000"/>
                </a:solidFill>
                <a:effectLst/>
              </a:rPr>
              <a:t>Practical Issues Implementing the SE Licensing and LPI Training</a:t>
            </a:r>
            <a:endParaRPr lang="en-US" dirty="0"/>
          </a:p>
        </p:txBody>
      </p:sp>
      <p:sp>
        <p:nvSpPr>
          <p:cNvPr id="3" name="Text Placeholder 2">
            <a:extLst>
              <a:ext uri="{FF2B5EF4-FFF2-40B4-BE49-F238E27FC236}">
                <a16:creationId xmlns:a16="http://schemas.microsoft.com/office/drawing/2014/main" id="{601AC306-F942-BB41-2D38-0BC17A3E63EE}"/>
              </a:ext>
            </a:extLst>
          </p:cNvPr>
          <p:cNvSpPr>
            <a:spLocks noGrp="1"/>
          </p:cNvSpPr>
          <p:nvPr>
            <p:ph type="body" idx="1"/>
          </p:nvPr>
        </p:nvSpPr>
        <p:spPr/>
        <p:txBody>
          <a:bodyPr>
            <a:normAutofit/>
          </a:bodyPr>
          <a:lstStyle/>
          <a:p>
            <a:pPr marL="457200" indent="0" algn="l">
              <a:buNone/>
            </a:pPr>
            <a:r>
              <a:rPr lang="en-US" sz="2400" b="0" i="0" dirty="0">
                <a:solidFill>
                  <a:srgbClr val="000000"/>
                </a:solidFill>
                <a:effectLst/>
              </a:rPr>
              <a:t>Implementing the SE Program required the writing of a SE Code. </a:t>
            </a:r>
            <a:r>
              <a:rPr lang="en-US" sz="2400" b="1" i="0" dirty="0">
                <a:solidFill>
                  <a:srgbClr val="000000"/>
                </a:solidFill>
                <a:effectLst/>
              </a:rPr>
              <a:t>Clough Toppan </a:t>
            </a:r>
            <a:r>
              <a:rPr lang="en-US" sz="2400" b="0" i="0" dirty="0">
                <a:solidFill>
                  <a:srgbClr val="000000"/>
                </a:solidFill>
                <a:effectLst/>
              </a:rPr>
              <a:t>plans to discuss this in Q &amp; A.</a:t>
            </a:r>
          </a:p>
          <a:p>
            <a:pPr marL="457200" indent="0">
              <a:buNone/>
            </a:pPr>
            <a:r>
              <a:rPr lang="en-US" sz="2400" b="0" i="0" dirty="0">
                <a:solidFill>
                  <a:srgbClr val="000000"/>
                </a:solidFill>
                <a:effectLst/>
              </a:rPr>
              <a:t>It was necessary to get SEs licensed and enforcing the overall program. </a:t>
            </a:r>
            <a:r>
              <a:rPr lang="en-US" sz="2400" b="1" i="0" dirty="0">
                <a:solidFill>
                  <a:srgbClr val="000000"/>
                </a:solidFill>
                <a:effectLst/>
              </a:rPr>
              <a:t>Gene Moreau </a:t>
            </a:r>
            <a:r>
              <a:rPr lang="en-US" sz="2400" b="0" i="0" dirty="0">
                <a:solidFill>
                  <a:srgbClr val="000000"/>
                </a:solidFill>
                <a:effectLst/>
              </a:rPr>
              <a:t>plans to discuss this in the Q &amp; A period.</a:t>
            </a:r>
          </a:p>
          <a:p>
            <a:pPr marL="457200" indent="0" algn="l">
              <a:buNone/>
            </a:pPr>
            <a:r>
              <a:rPr lang="en-US" sz="2400" b="1" i="0" dirty="0">
                <a:solidFill>
                  <a:srgbClr val="000000"/>
                </a:solidFill>
                <a:effectLst/>
              </a:rPr>
              <a:t>LPI’s were required </a:t>
            </a:r>
            <a:r>
              <a:rPr lang="en-US" sz="2400" b="0" i="0" dirty="0">
                <a:solidFill>
                  <a:srgbClr val="000000"/>
                </a:solidFill>
                <a:effectLst/>
              </a:rPr>
              <a:t>to be in ALL towns and LURC territory to properly administer the new SSWD Code provisions. </a:t>
            </a:r>
            <a:r>
              <a:rPr lang="en-US" sz="2400" b="1" i="0" dirty="0">
                <a:solidFill>
                  <a:srgbClr val="000000"/>
                </a:solidFill>
                <a:effectLst/>
              </a:rPr>
              <a:t>Gene Moreau </a:t>
            </a:r>
            <a:r>
              <a:rPr lang="en-US" sz="2400" b="0" i="0" dirty="0">
                <a:solidFill>
                  <a:srgbClr val="000000"/>
                </a:solidFill>
                <a:effectLst/>
              </a:rPr>
              <a:t>was assigned the responsibility to train LPIs to meet this new responsibilities. </a:t>
            </a:r>
            <a:r>
              <a:rPr lang="en-US" sz="2400" b="1" i="0" dirty="0">
                <a:solidFill>
                  <a:srgbClr val="000000"/>
                </a:solidFill>
                <a:effectLst/>
              </a:rPr>
              <a:t>Gene Moreau </a:t>
            </a:r>
            <a:r>
              <a:rPr lang="en-US" sz="2400" b="0" i="0" dirty="0">
                <a:solidFill>
                  <a:srgbClr val="000000"/>
                </a:solidFill>
                <a:effectLst/>
              </a:rPr>
              <a:t>plans to discuss this in the Q &amp; A period. </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4260677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084995"/>
          </a:xfrm>
        </p:spPr>
        <p:txBody>
          <a:bodyPr>
            <a:normAutofit/>
          </a:bodyPr>
          <a:lstStyle/>
          <a:p>
            <a:r>
              <a:rPr lang="en-US" sz="4400" dirty="0"/>
              <a:t>SSWD System Life Expectancies</a:t>
            </a:r>
          </a:p>
        </p:txBody>
      </p:sp>
      <p:sp>
        <p:nvSpPr>
          <p:cNvPr id="3" name="Text Placeholder 2"/>
          <p:cNvSpPr>
            <a:spLocks noGrp="1"/>
          </p:cNvSpPr>
          <p:nvPr>
            <p:ph type="body" idx="1"/>
          </p:nvPr>
        </p:nvSpPr>
        <p:spPr>
          <a:xfrm>
            <a:off x="822959" y="1752600"/>
            <a:ext cx="7543801" cy="4191000"/>
          </a:xfrm>
        </p:spPr>
        <p:txBody>
          <a:bodyPr>
            <a:normAutofit fontScale="25000" lnSpcReduction="20000"/>
          </a:bodyPr>
          <a:lstStyle/>
          <a:p>
            <a:pPr marL="137160" indent="0">
              <a:lnSpc>
                <a:spcPct val="100000"/>
              </a:lnSpc>
              <a:buNone/>
            </a:pPr>
            <a:r>
              <a:rPr lang="en-US" sz="8000" b="1" dirty="0"/>
              <a:t>In 1985, Al Frick and I </a:t>
            </a:r>
            <a:r>
              <a:rPr lang="en-US" sz="8000" dirty="0"/>
              <a:t>presented a </a:t>
            </a:r>
            <a:r>
              <a:rPr lang="en-US" sz="8000" b="1" dirty="0"/>
              <a:t>paper on Maine’s statewide failure rates. </a:t>
            </a:r>
            <a:r>
              <a:rPr lang="en-US" sz="8000" dirty="0"/>
              <a:t>We reviewed 54,000 construction permits and found the following</a:t>
            </a:r>
            <a:r>
              <a:rPr lang="en-US" sz="9600" dirty="0"/>
              <a:t>: </a:t>
            </a:r>
          </a:p>
          <a:p>
            <a:pPr marL="137160" indent="0">
              <a:lnSpc>
                <a:spcPct val="100000"/>
              </a:lnSpc>
              <a:buNone/>
            </a:pPr>
            <a:endParaRPr lang="en-US" sz="2800" dirty="0"/>
          </a:p>
          <a:p>
            <a:pPr marL="137160" indent="0">
              <a:lnSpc>
                <a:spcPct val="100000"/>
              </a:lnSpc>
              <a:buNone/>
            </a:pPr>
            <a:endParaRPr lang="en-US" sz="2800" dirty="0"/>
          </a:p>
          <a:p>
            <a:pPr marL="137160" indent="0">
              <a:lnSpc>
                <a:spcPct val="100000"/>
              </a:lnSpc>
              <a:buNone/>
            </a:pPr>
            <a:endParaRPr lang="en-US" sz="2800" dirty="0"/>
          </a:p>
          <a:p>
            <a:pPr marL="137160" indent="0">
              <a:lnSpc>
                <a:spcPct val="100000"/>
              </a:lnSpc>
              <a:buNone/>
            </a:pPr>
            <a:endParaRPr lang="en-US" sz="2800" dirty="0"/>
          </a:p>
          <a:p>
            <a:pPr marL="137160" indent="0">
              <a:lnSpc>
                <a:spcPct val="100000"/>
              </a:lnSpc>
              <a:buNone/>
            </a:pPr>
            <a:endParaRPr lang="en-US" sz="2800" dirty="0"/>
          </a:p>
          <a:p>
            <a:pPr marL="137160" indent="0">
              <a:lnSpc>
                <a:spcPct val="100000"/>
              </a:lnSpc>
              <a:buNone/>
            </a:pPr>
            <a:endParaRPr lang="en-US" sz="2800" dirty="0"/>
          </a:p>
          <a:p>
            <a:pPr marL="137160" indent="0">
              <a:lnSpc>
                <a:spcPct val="100000"/>
              </a:lnSpc>
              <a:buNone/>
            </a:pPr>
            <a:endParaRPr lang="en-US" sz="2800" dirty="0"/>
          </a:p>
          <a:p>
            <a:pPr marL="137160" indent="0">
              <a:lnSpc>
                <a:spcPct val="100000"/>
              </a:lnSpc>
              <a:buNone/>
            </a:pPr>
            <a:r>
              <a:rPr lang="en-US" sz="8000" dirty="0"/>
              <a:t>More recently, </a:t>
            </a:r>
            <a:r>
              <a:rPr lang="en-US" sz="8000" b="1" dirty="0"/>
              <a:t>several national studies </a:t>
            </a:r>
            <a:r>
              <a:rPr lang="en-US" sz="8000" dirty="0"/>
              <a:t>have shown that SSWD systems </a:t>
            </a:r>
            <a:r>
              <a:rPr lang="en-US" sz="8000" b="1" dirty="0"/>
              <a:t>typically have a half-life of 26+ years.</a:t>
            </a:r>
            <a:r>
              <a:rPr lang="en-US" sz="8000" dirty="0"/>
              <a:t> </a:t>
            </a:r>
            <a:endParaRPr lang="en-US" sz="9600" dirty="0"/>
          </a:p>
        </p:txBody>
      </p:sp>
      <p:graphicFrame>
        <p:nvGraphicFramePr>
          <p:cNvPr id="5" name="Table 4">
            <a:extLst>
              <a:ext uri="{FF2B5EF4-FFF2-40B4-BE49-F238E27FC236}">
                <a16:creationId xmlns:a16="http://schemas.microsoft.com/office/drawing/2014/main" id="{830885EC-53C7-5C96-F16C-550EC115E277}"/>
              </a:ext>
            </a:extLst>
          </p:cNvPr>
          <p:cNvGraphicFramePr>
            <a:graphicFrameLocks noGrp="1"/>
          </p:cNvGraphicFramePr>
          <p:nvPr>
            <p:extLst>
              <p:ext uri="{D42A27DB-BD31-4B8C-83A1-F6EECF244321}">
                <p14:modId xmlns:p14="http://schemas.microsoft.com/office/powerpoint/2010/main" val="3767031641"/>
              </p:ext>
            </p:extLst>
          </p:nvPr>
        </p:nvGraphicFramePr>
        <p:xfrm>
          <a:off x="990600" y="2667000"/>
          <a:ext cx="6858000" cy="168008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343132389"/>
                    </a:ext>
                  </a:extLst>
                </a:gridCol>
                <a:gridCol w="2514600">
                  <a:extLst>
                    <a:ext uri="{9D8B030D-6E8A-4147-A177-3AD203B41FA5}">
                      <a16:colId xmlns:a16="http://schemas.microsoft.com/office/drawing/2014/main" val="1625606000"/>
                    </a:ext>
                  </a:extLst>
                </a:gridCol>
                <a:gridCol w="2667000">
                  <a:extLst>
                    <a:ext uri="{9D8B030D-6E8A-4147-A177-3AD203B41FA5}">
                      <a16:colId xmlns:a16="http://schemas.microsoft.com/office/drawing/2014/main" val="1011084815"/>
                    </a:ext>
                  </a:extLst>
                </a:gridCol>
              </a:tblGrid>
              <a:tr h="381000">
                <a:tc>
                  <a:txBody>
                    <a:bodyPr/>
                    <a:lstStyle/>
                    <a:p>
                      <a:pPr algn="ctr"/>
                      <a:r>
                        <a:rPr lang="en-US" sz="1800" b="1" dirty="0">
                          <a:solidFill>
                            <a:schemeClr val="tx1"/>
                          </a:solidFill>
                        </a:rPr>
                        <a:t>Time Period</a:t>
                      </a:r>
                    </a:p>
                  </a:txBody>
                  <a:tcPr/>
                </a:tc>
                <a:tc>
                  <a:txBody>
                    <a:bodyPr/>
                    <a:lstStyle/>
                    <a:p>
                      <a:pPr algn="ctr"/>
                      <a:r>
                        <a:rPr lang="en-US" sz="1800" b="1" dirty="0">
                          <a:solidFill>
                            <a:schemeClr val="tx1"/>
                          </a:solidFill>
                        </a:rPr>
                        <a:t>Number of Failures</a:t>
                      </a:r>
                    </a:p>
                  </a:txBody>
                  <a:tcPr/>
                </a:tc>
                <a:tc>
                  <a:txBody>
                    <a:bodyPr/>
                    <a:lstStyle/>
                    <a:p>
                      <a:pPr algn="ctr"/>
                      <a:r>
                        <a:rPr lang="en-US" sz="1800" b="1" dirty="0">
                          <a:solidFill>
                            <a:schemeClr val="tx1"/>
                          </a:solidFill>
                        </a:rPr>
                        <a:t>Percentage of Failures</a:t>
                      </a:r>
                    </a:p>
                  </a:txBody>
                  <a:tcPr/>
                </a:tc>
                <a:extLst>
                  <a:ext uri="{0D108BD9-81ED-4DB2-BD59-A6C34878D82A}">
                    <a16:rowId xmlns:a16="http://schemas.microsoft.com/office/drawing/2014/main" val="2762979227"/>
                  </a:ext>
                </a:extLst>
              </a:tr>
              <a:tr h="402470">
                <a:tc>
                  <a:txBody>
                    <a:bodyPr/>
                    <a:lstStyle/>
                    <a:p>
                      <a:r>
                        <a:rPr lang="en-US" sz="1800" b="0" dirty="0"/>
                        <a:t>After 1 Year</a:t>
                      </a:r>
                    </a:p>
                  </a:txBody>
                  <a:tcPr/>
                </a:tc>
                <a:tc>
                  <a:txBody>
                    <a:bodyPr/>
                    <a:lstStyle/>
                    <a:p>
                      <a:pPr algn="ctr"/>
                      <a:r>
                        <a:rPr lang="en-US" sz="1800" b="0" dirty="0"/>
                        <a:t>1 out of 1,000</a:t>
                      </a:r>
                    </a:p>
                  </a:txBody>
                  <a:tcPr/>
                </a:tc>
                <a:tc>
                  <a:txBody>
                    <a:bodyPr/>
                    <a:lstStyle/>
                    <a:p>
                      <a:pPr algn="ctr"/>
                      <a:r>
                        <a:rPr lang="en-US" sz="1800" b="1" dirty="0"/>
                        <a:t>0.1%</a:t>
                      </a:r>
                    </a:p>
                  </a:txBody>
                  <a:tcPr/>
                </a:tc>
                <a:extLst>
                  <a:ext uri="{0D108BD9-81ED-4DB2-BD59-A6C34878D82A}">
                    <a16:rowId xmlns:a16="http://schemas.microsoft.com/office/drawing/2014/main" val="3699681648"/>
                  </a:ext>
                </a:extLst>
              </a:tr>
              <a:tr h="402470">
                <a:tc>
                  <a:txBody>
                    <a:bodyPr/>
                    <a:lstStyle/>
                    <a:p>
                      <a:r>
                        <a:rPr lang="en-US" sz="1800" b="0" dirty="0"/>
                        <a:t>After 5 Years</a:t>
                      </a:r>
                    </a:p>
                  </a:txBody>
                  <a:tcPr/>
                </a:tc>
                <a:tc>
                  <a:txBody>
                    <a:bodyPr/>
                    <a:lstStyle/>
                    <a:p>
                      <a:pPr algn="ctr"/>
                      <a:r>
                        <a:rPr lang="en-US" sz="1800" b="0" dirty="0"/>
                        <a:t>1 out of 100</a:t>
                      </a:r>
                    </a:p>
                  </a:txBody>
                  <a:tcPr/>
                </a:tc>
                <a:tc>
                  <a:txBody>
                    <a:bodyPr/>
                    <a:lstStyle/>
                    <a:p>
                      <a:pPr algn="ctr"/>
                      <a:r>
                        <a:rPr lang="en-US" sz="1800" b="1" dirty="0"/>
                        <a:t>1%</a:t>
                      </a:r>
                    </a:p>
                  </a:txBody>
                  <a:tcPr/>
                </a:tc>
                <a:extLst>
                  <a:ext uri="{0D108BD9-81ED-4DB2-BD59-A6C34878D82A}">
                    <a16:rowId xmlns:a16="http://schemas.microsoft.com/office/drawing/2014/main" val="4066677163"/>
                  </a:ext>
                </a:extLst>
              </a:tr>
              <a:tr h="494146">
                <a:tc>
                  <a:txBody>
                    <a:bodyPr/>
                    <a:lstStyle/>
                    <a:p>
                      <a:r>
                        <a:rPr lang="en-US" sz="1800" b="0" dirty="0"/>
                        <a:t>After 10 Years</a:t>
                      </a:r>
                    </a:p>
                  </a:txBody>
                  <a:tcPr/>
                </a:tc>
                <a:tc>
                  <a:txBody>
                    <a:bodyPr/>
                    <a:lstStyle/>
                    <a:p>
                      <a:pPr algn="ctr"/>
                      <a:r>
                        <a:rPr lang="en-US" sz="1800" b="0" dirty="0"/>
                        <a:t>5 out of 100</a:t>
                      </a:r>
                    </a:p>
                  </a:txBody>
                  <a:tcPr/>
                </a:tc>
                <a:tc>
                  <a:txBody>
                    <a:bodyPr/>
                    <a:lstStyle/>
                    <a:p>
                      <a:pPr algn="ctr"/>
                      <a:r>
                        <a:rPr lang="en-US" sz="1800" b="1" dirty="0"/>
                        <a:t>5%</a:t>
                      </a:r>
                    </a:p>
                  </a:txBody>
                  <a:tcPr/>
                </a:tc>
                <a:extLst>
                  <a:ext uri="{0D108BD9-81ED-4DB2-BD59-A6C34878D82A}">
                    <a16:rowId xmlns:a16="http://schemas.microsoft.com/office/drawing/2014/main" val="2417223918"/>
                  </a:ext>
                </a:extLst>
              </a:tr>
            </a:tbl>
          </a:graphicData>
        </a:graphic>
      </p:graphicFrame>
    </p:spTree>
    <p:extLst>
      <p:ext uri="{BB962C8B-B14F-4D97-AF65-F5344CB8AC3E}">
        <p14:creationId xmlns:p14="http://schemas.microsoft.com/office/powerpoint/2010/main" val="500219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129"/>
          </a:xfrm>
        </p:spPr>
        <p:txBody>
          <a:bodyPr>
            <a:normAutofit/>
          </a:bodyPr>
          <a:lstStyle/>
          <a:p>
            <a:r>
              <a:rPr lang="en-US" dirty="0"/>
              <a:t>Conclusion</a:t>
            </a:r>
            <a:br>
              <a:rPr lang="en-US" sz="4800" b="1" dirty="0"/>
            </a:br>
            <a:endParaRPr lang="en-US" dirty="0"/>
          </a:p>
        </p:txBody>
      </p:sp>
      <p:sp>
        <p:nvSpPr>
          <p:cNvPr id="3" name="Text Placeholder 2"/>
          <p:cNvSpPr>
            <a:spLocks noGrp="1"/>
          </p:cNvSpPr>
          <p:nvPr>
            <p:ph type="body" idx="1"/>
          </p:nvPr>
        </p:nvSpPr>
        <p:spPr/>
        <p:txBody>
          <a:bodyPr>
            <a:normAutofit fontScale="92500"/>
          </a:bodyPr>
          <a:lstStyle/>
          <a:p>
            <a:r>
              <a:rPr lang="en-US" sz="2600" i="0" dirty="0">
                <a:solidFill>
                  <a:srgbClr val="000000"/>
                </a:solidFill>
                <a:effectLst/>
              </a:rPr>
              <a:t>Unfortunately, </a:t>
            </a:r>
            <a:r>
              <a:rPr lang="en-US" sz="2600" b="1" i="0" dirty="0">
                <a:solidFill>
                  <a:srgbClr val="000000"/>
                </a:solidFill>
                <a:effectLst/>
              </a:rPr>
              <a:t>no scientific study </a:t>
            </a:r>
            <a:r>
              <a:rPr lang="en-US" sz="2600" i="0" dirty="0">
                <a:solidFill>
                  <a:srgbClr val="000000"/>
                </a:solidFill>
                <a:effectLst/>
              </a:rPr>
              <a:t>has been done </a:t>
            </a:r>
            <a:r>
              <a:rPr lang="en-US" sz="2600" b="1" i="0" dirty="0">
                <a:solidFill>
                  <a:srgbClr val="000000"/>
                </a:solidFill>
                <a:effectLst/>
              </a:rPr>
              <a:t>in Maine addressing SSWD longevity since </a:t>
            </a:r>
            <a:r>
              <a:rPr lang="en-US" sz="2600" i="0" dirty="0">
                <a:solidFill>
                  <a:srgbClr val="000000"/>
                </a:solidFill>
                <a:effectLst/>
              </a:rPr>
              <a:t>our study in </a:t>
            </a:r>
            <a:r>
              <a:rPr lang="en-US" sz="2600" b="1" i="0" dirty="0">
                <a:solidFill>
                  <a:srgbClr val="000000"/>
                </a:solidFill>
                <a:effectLst/>
              </a:rPr>
              <a:t>1985</a:t>
            </a:r>
            <a:r>
              <a:rPr lang="en-US" sz="2600" i="0" dirty="0">
                <a:solidFill>
                  <a:srgbClr val="000000"/>
                </a:solidFill>
                <a:effectLst/>
              </a:rPr>
              <a:t>.”</a:t>
            </a:r>
          </a:p>
          <a:p>
            <a:r>
              <a:rPr lang="en-US" sz="2600" b="1" i="0" dirty="0">
                <a:solidFill>
                  <a:srgbClr val="000000"/>
                </a:solidFill>
                <a:effectLst/>
              </a:rPr>
              <a:t>However</a:t>
            </a:r>
            <a:r>
              <a:rPr lang="en-US" sz="2600" i="0" dirty="0">
                <a:solidFill>
                  <a:srgbClr val="000000"/>
                </a:solidFill>
                <a:effectLst/>
              </a:rPr>
              <a:t>, it appears that SSWD systems installed properly under Maine’s SE methodology </a:t>
            </a:r>
            <a:r>
              <a:rPr lang="en-US" sz="2600" b="1" i="0" dirty="0">
                <a:solidFill>
                  <a:srgbClr val="000000"/>
                </a:solidFill>
                <a:effectLst/>
              </a:rPr>
              <a:t>may be having a longevity  greater than 26-years</a:t>
            </a:r>
            <a:r>
              <a:rPr lang="en-US" sz="2600" i="0" dirty="0">
                <a:solidFill>
                  <a:srgbClr val="000000"/>
                </a:solidFill>
                <a:effectLst/>
              </a:rPr>
              <a:t> providing that the system is: designed, installed, used, and maintained correctly.</a:t>
            </a:r>
          </a:p>
          <a:p>
            <a:r>
              <a:rPr lang="en-US" sz="2600" b="1" i="0" dirty="0">
                <a:solidFill>
                  <a:srgbClr val="000000"/>
                </a:solidFill>
                <a:effectLst/>
              </a:rPr>
              <a:t>Ken, Gene, and Clough will </a:t>
            </a:r>
            <a:r>
              <a:rPr lang="en-US" sz="2600" i="0" dirty="0">
                <a:solidFill>
                  <a:srgbClr val="000000"/>
                </a:solidFill>
                <a:effectLst/>
              </a:rPr>
              <a:t>be participating next </a:t>
            </a:r>
            <a:r>
              <a:rPr lang="en-US" sz="2600" b="1" i="0" dirty="0">
                <a:solidFill>
                  <a:srgbClr val="000000"/>
                </a:solidFill>
                <a:effectLst/>
              </a:rPr>
              <a:t>addressing specific questions in their areas of expertise.</a:t>
            </a:r>
            <a:endParaRPr lang="en-US" sz="2600" dirty="0"/>
          </a:p>
          <a:p>
            <a:r>
              <a:rPr lang="en-US" sz="2600" b="1" dirty="0">
                <a:solidFill>
                  <a:schemeClr val="tx1"/>
                </a:solidFill>
              </a:rPr>
              <a:t>Unfortunately</a:t>
            </a:r>
            <a:r>
              <a:rPr lang="en-US" sz="2600" dirty="0">
                <a:solidFill>
                  <a:schemeClr val="tx1"/>
                </a:solidFill>
              </a:rPr>
              <a:t>, </a:t>
            </a:r>
            <a:r>
              <a:rPr lang="en-US" sz="2600" b="1" dirty="0">
                <a:solidFill>
                  <a:schemeClr val="tx1"/>
                </a:solidFill>
              </a:rPr>
              <a:t>Al Frick </a:t>
            </a:r>
            <a:r>
              <a:rPr lang="en-US" sz="2600" dirty="0">
                <a:solidFill>
                  <a:schemeClr val="tx1"/>
                </a:solidFill>
              </a:rPr>
              <a:t>the </a:t>
            </a:r>
            <a:r>
              <a:rPr lang="en-US" sz="2600" b="1" dirty="0">
                <a:solidFill>
                  <a:schemeClr val="tx1"/>
                </a:solidFill>
              </a:rPr>
              <a:t>major contributor</a:t>
            </a:r>
            <a:r>
              <a:rPr lang="en-US" sz="2600" dirty="0">
                <a:solidFill>
                  <a:schemeClr val="tx1"/>
                </a:solidFill>
              </a:rPr>
              <a:t> </a:t>
            </a:r>
            <a:r>
              <a:rPr lang="en-US" sz="2600" b="1" dirty="0">
                <a:solidFill>
                  <a:schemeClr val="tx1"/>
                </a:solidFill>
              </a:rPr>
              <a:t>and organizer </a:t>
            </a:r>
            <a:r>
              <a:rPr lang="en-US" sz="2600" dirty="0">
                <a:solidFill>
                  <a:schemeClr val="tx1"/>
                </a:solidFill>
              </a:rPr>
              <a:t>of this presentation is in Florida and couldn’t make it today.</a:t>
            </a:r>
          </a:p>
          <a:p>
            <a:endParaRPr lang="en-US" sz="2400" dirty="0"/>
          </a:p>
        </p:txBody>
      </p:sp>
    </p:spTree>
    <p:extLst>
      <p:ext uri="{BB962C8B-B14F-4D97-AF65-F5344CB8AC3E}">
        <p14:creationId xmlns:p14="http://schemas.microsoft.com/office/powerpoint/2010/main" val="299751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13595"/>
          </a:xfrm>
        </p:spPr>
        <p:txBody>
          <a:bodyPr>
            <a:normAutofit fontScale="90000"/>
          </a:bodyPr>
          <a:lstStyle/>
          <a:p>
            <a:r>
              <a:rPr lang="en-US" dirty="0"/>
              <a:t>The Maine Plumbing Code’s Original Single SSWD Paragraph</a:t>
            </a:r>
          </a:p>
        </p:txBody>
      </p:sp>
      <p:sp>
        <p:nvSpPr>
          <p:cNvPr id="3" name="Text Placeholder 2"/>
          <p:cNvSpPr>
            <a:spLocks noGrp="1"/>
          </p:cNvSpPr>
          <p:nvPr>
            <p:ph type="body" idx="1"/>
          </p:nvPr>
        </p:nvSpPr>
        <p:spPr/>
        <p:txBody>
          <a:bodyPr>
            <a:normAutofit/>
          </a:bodyPr>
          <a:lstStyle/>
          <a:p>
            <a:endParaRPr lang="en-US" sz="2400" dirty="0"/>
          </a:p>
          <a:p>
            <a:r>
              <a:rPr lang="en-US" sz="2800" dirty="0"/>
              <a:t>It </a:t>
            </a:r>
            <a:r>
              <a:rPr lang="en-US" sz="2800" b="1" dirty="0"/>
              <a:t>sized SSWD systems based</a:t>
            </a:r>
            <a:r>
              <a:rPr lang="en-US" sz="2800" dirty="0"/>
              <a:t> on the verbiage </a:t>
            </a:r>
            <a:r>
              <a:rPr lang="en-US" sz="2800" b="1" i="1" dirty="0">
                <a:solidFill>
                  <a:schemeClr val="tx1"/>
                </a:solidFill>
              </a:rPr>
              <a:t>sand, loam, or clay.</a:t>
            </a:r>
            <a:endParaRPr lang="en-US" sz="2800" b="1" dirty="0"/>
          </a:p>
          <a:p>
            <a:r>
              <a:rPr lang="en-US" sz="2800" dirty="0"/>
              <a:t>Only inverted notched </a:t>
            </a:r>
            <a:r>
              <a:rPr lang="en-US" sz="2800" b="1" dirty="0"/>
              <a:t>wooden plank and clay pipe trenches </a:t>
            </a:r>
            <a:r>
              <a:rPr lang="en-US" sz="2800" dirty="0"/>
              <a:t>were permitted</a:t>
            </a:r>
            <a:r>
              <a:rPr lang="en-US" sz="2800" dirty="0">
                <a:latin typeface="Times New Roman"/>
              </a:rPr>
              <a:t>.</a:t>
            </a:r>
          </a:p>
          <a:p>
            <a:r>
              <a:rPr lang="en-US" sz="2800" b="1" dirty="0"/>
              <a:t>Most </a:t>
            </a:r>
            <a:r>
              <a:rPr lang="en-US" sz="2800" dirty="0"/>
              <a:t>of the </a:t>
            </a:r>
            <a:r>
              <a:rPr lang="en-US" sz="2800" b="1" dirty="0"/>
              <a:t>trench</a:t>
            </a:r>
            <a:r>
              <a:rPr lang="en-US" sz="2800" dirty="0"/>
              <a:t> systems </a:t>
            </a:r>
            <a:r>
              <a:rPr lang="en-US" sz="2800" b="1" dirty="0"/>
              <a:t>ended up being 50 feet long.</a:t>
            </a:r>
          </a:p>
          <a:p>
            <a:r>
              <a:rPr lang="en-US" sz="2800" dirty="0"/>
              <a:t>Most of the </a:t>
            </a:r>
            <a:r>
              <a:rPr lang="en-US" sz="2800" b="1" dirty="0"/>
              <a:t>wastewater ended up in cesspools</a:t>
            </a:r>
          </a:p>
        </p:txBody>
      </p:sp>
    </p:spTree>
    <p:extLst>
      <p:ext uri="{BB962C8B-B14F-4D97-AF65-F5344CB8AC3E}">
        <p14:creationId xmlns:p14="http://schemas.microsoft.com/office/powerpoint/2010/main" val="360055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ent in the dirt&#10;&#10;Description automatically generated">
            <a:extLst>
              <a:ext uri="{FF2B5EF4-FFF2-40B4-BE49-F238E27FC236}">
                <a16:creationId xmlns:a16="http://schemas.microsoft.com/office/drawing/2014/main" id="{37F1826C-B48F-E300-F2DD-57701333D6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00" t="10588" r="25000" b="4706"/>
          <a:stretch/>
        </p:blipFill>
        <p:spPr>
          <a:xfrm>
            <a:off x="2286000" y="381000"/>
            <a:ext cx="4343400" cy="5486400"/>
          </a:xfrm>
          <a:prstGeom prst="rect">
            <a:avLst/>
          </a:prstGeom>
        </p:spPr>
      </p:pic>
      <p:sp>
        <p:nvSpPr>
          <p:cNvPr id="7" name="TextBox 6">
            <a:extLst>
              <a:ext uri="{FF2B5EF4-FFF2-40B4-BE49-F238E27FC236}">
                <a16:creationId xmlns:a16="http://schemas.microsoft.com/office/drawing/2014/main" id="{9E0BBD65-ED74-E62C-A7BD-F9733FEF2DFC}"/>
              </a:ext>
            </a:extLst>
          </p:cNvPr>
          <p:cNvSpPr txBox="1"/>
          <p:nvPr/>
        </p:nvSpPr>
        <p:spPr>
          <a:xfrm>
            <a:off x="609600" y="2302985"/>
            <a:ext cx="1575496" cy="584775"/>
          </a:xfrm>
          <a:prstGeom prst="rect">
            <a:avLst/>
          </a:prstGeom>
          <a:noFill/>
        </p:spPr>
        <p:txBody>
          <a:bodyPr wrap="none" rtlCol="0">
            <a:spAutoFit/>
          </a:bodyPr>
          <a:lstStyle/>
          <a:p>
            <a:r>
              <a:rPr lang="en-US" sz="3200" b="1" dirty="0"/>
              <a:t>Notches</a:t>
            </a:r>
          </a:p>
        </p:txBody>
      </p:sp>
      <p:cxnSp>
        <p:nvCxnSpPr>
          <p:cNvPr id="9" name="Straight Arrow Connector 8">
            <a:extLst>
              <a:ext uri="{FF2B5EF4-FFF2-40B4-BE49-F238E27FC236}">
                <a16:creationId xmlns:a16="http://schemas.microsoft.com/office/drawing/2014/main" id="{D183D2BE-852B-3DDC-D17F-B71170D28E59}"/>
              </a:ext>
            </a:extLst>
          </p:cNvPr>
          <p:cNvCxnSpPr>
            <a:cxnSpLocks/>
          </p:cNvCxnSpPr>
          <p:nvPr/>
        </p:nvCxnSpPr>
        <p:spPr>
          <a:xfrm>
            <a:off x="1828800" y="2851666"/>
            <a:ext cx="990600" cy="5773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 name="Straight Arrow Connector 2">
            <a:extLst>
              <a:ext uri="{FF2B5EF4-FFF2-40B4-BE49-F238E27FC236}">
                <a16:creationId xmlns:a16="http://schemas.microsoft.com/office/drawing/2014/main" id="{55E3BE83-95B9-C21E-4903-1BDF5CCCC4A7}"/>
              </a:ext>
            </a:extLst>
          </p:cNvPr>
          <p:cNvCxnSpPr/>
          <p:nvPr/>
        </p:nvCxnSpPr>
        <p:spPr>
          <a:xfrm flipV="1">
            <a:off x="1828800" y="2438400"/>
            <a:ext cx="137160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D1903A7A-B733-091E-7AE8-D84FEDBABAF2}"/>
              </a:ext>
            </a:extLst>
          </p:cNvPr>
          <p:cNvCxnSpPr/>
          <p:nvPr/>
        </p:nvCxnSpPr>
        <p:spPr>
          <a:xfrm flipV="1">
            <a:off x="1828800" y="1905000"/>
            <a:ext cx="15240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606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8675-5F7F-1352-C063-72F0B7CF7FA2}"/>
              </a:ext>
            </a:extLst>
          </p:cNvPr>
          <p:cNvSpPr>
            <a:spLocks noGrp="1"/>
          </p:cNvSpPr>
          <p:nvPr>
            <p:ph type="title"/>
          </p:nvPr>
        </p:nvSpPr>
        <p:spPr/>
        <p:txBody>
          <a:bodyPr/>
          <a:lstStyle/>
          <a:p>
            <a:pPr algn="ctr"/>
            <a:r>
              <a:rPr lang="en-US" dirty="0"/>
              <a:t>Clay Tile Disposal Fields</a:t>
            </a:r>
          </a:p>
        </p:txBody>
      </p:sp>
      <p:sp>
        <p:nvSpPr>
          <p:cNvPr id="3" name="Rectangle 2">
            <a:extLst>
              <a:ext uri="{FF2B5EF4-FFF2-40B4-BE49-F238E27FC236}">
                <a16:creationId xmlns:a16="http://schemas.microsoft.com/office/drawing/2014/main" id="{4DE9E9B0-FC75-E949-1E34-228B03681355}"/>
              </a:ext>
            </a:extLst>
          </p:cNvPr>
          <p:cNvSpPr/>
          <p:nvPr/>
        </p:nvSpPr>
        <p:spPr>
          <a:xfrm>
            <a:off x="1684782" y="3096768"/>
            <a:ext cx="25908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70AEF4E-FC15-46A1-17D3-22E626E0BC69}"/>
              </a:ext>
            </a:extLst>
          </p:cNvPr>
          <p:cNvSpPr/>
          <p:nvPr/>
        </p:nvSpPr>
        <p:spPr>
          <a:xfrm>
            <a:off x="4457552" y="3096768"/>
            <a:ext cx="27432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Clay Tile</a:t>
            </a:r>
          </a:p>
        </p:txBody>
      </p:sp>
      <p:cxnSp>
        <p:nvCxnSpPr>
          <p:cNvPr id="6" name="Straight Connector 5">
            <a:extLst>
              <a:ext uri="{FF2B5EF4-FFF2-40B4-BE49-F238E27FC236}">
                <a16:creationId xmlns:a16="http://schemas.microsoft.com/office/drawing/2014/main" id="{05A66B24-A2CB-D5B1-FCB7-2C361F043261}"/>
              </a:ext>
            </a:extLst>
          </p:cNvPr>
          <p:cNvCxnSpPr/>
          <p:nvPr/>
        </p:nvCxnSpPr>
        <p:spPr>
          <a:xfrm>
            <a:off x="3657600" y="2971800"/>
            <a:ext cx="1447800" cy="0"/>
          </a:xfrm>
          <a:prstGeom prst="line">
            <a:avLst/>
          </a:prstGeom>
        </p:spPr>
        <p:style>
          <a:lnRef idx="3">
            <a:schemeClr val="accent6"/>
          </a:lnRef>
          <a:fillRef idx="0">
            <a:schemeClr val="accent6"/>
          </a:fillRef>
          <a:effectRef idx="2">
            <a:schemeClr val="accent6"/>
          </a:effectRef>
          <a:fontRef idx="minor">
            <a:schemeClr val="tx1"/>
          </a:fontRef>
        </p:style>
      </p:cxnSp>
      <p:sp>
        <p:nvSpPr>
          <p:cNvPr id="7" name="TextBox 6">
            <a:extLst>
              <a:ext uri="{FF2B5EF4-FFF2-40B4-BE49-F238E27FC236}">
                <a16:creationId xmlns:a16="http://schemas.microsoft.com/office/drawing/2014/main" id="{CB912867-5EBC-2E37-5532-62B523C8DF4D}"/>
              </a:ext>
            </a:extLst>
          </p:cNvPr>
          <p:cNvSpPr txBox="1"/>
          <p:nvPr/>
        </p:nvSpPr>
        <p:spPr>
          <a:xfrm>
            <a:off x="3810000" y="2209800"/>
            <a:ext cx="1143000" cy="369332"/>
          </a:xfrm>
          <a:prstGeom prst="rect">
            <a:avLst/>
          </a:prstGeom>
          <a:noFill/>
        </p:spPr>
        <p:txBody>
          <a:bodyPr wrap="square" rtlCol="0">
            <a:spAutoFit/>
          </a:bodyPr>
          <a:lstStyle/>
          <a:p>
            <a:r>
              <a:rPr lang="en-US" dirty="0"/>
              <a:t>Tar Paper</a:t>
            </a:r>
          </a:p>
        </p:txBody>
      </p:sp>
      <p:sp>
        <p:nvSpPr>
          <p:cNvPr id="8" name="TextBox 7">
            <a:extLst>
              <a:ext uri="{FF2B5EF4-FFF2-40B4-BE49-F238E27FC236}">
                <a16:creationId xmlns:a16="http://schemas.microsoft.com/office/drawing/2014/main" id="{C6440954-D6F8-300C-CB36-0416CC3F6400}"/>
              </a:ext>
            </a:extLst>
          </p:cNvPr>
          <p:cNvSpPr txBox="1"/>
          <p:nvPr/>
        </p:nvSpPr>
        <p:spPr>
          <a:xfrm>
            <a:off x="2646582" y="3429000"/>
            <a:ext cx="957826" cy="369332"/>
          </a:xfrm>
          <a:prstGeom prst="rect">
            <a:avLst/>
          </a:prstGeom>
          <a:noFill/>
        </p:spPr>
        <p:txBody>
          <a:bodyPr wrap="none" rtlCol="0">
            <a:spAutoFit/>
          </a:bodyPr>
          <a:lstStyle/>
          <a:p>
            <a:r>
              <a:rPr lang="en-US" dirty="0"/>
              <a:t>Clay Tile</a:t>
            </a:r>
          </a:p>
        </p:txBody>
      </p:sp>
      <p:cxnSp>
        <p:nvCxnSpPr>
          <p:cNvPr id="10" name="Straight Arrow Connector 9">
            <a:extLst>
              <a:ext uri="{FF2B5EF4-FFF2-40B4-BE49-F238E27FC236}">
                <a16:creationId xmlns:a16="http://schemas.microsoft.com/office/drawing/2014/main" id="{DFF84811-706C-370D-4C45-0A20ED143578}"/>
              </a:ext>
            </a:extLst>
          </p:cNvPr>
          <p:cNvCxnSpPr>
            <a:stCxn id="7" idx="2"/>
          </p:cNvCxnSpPr>
          <p:nvPr/>
        </p:nvCxnSpPr>
        <p:spPr>
          <a:xfrm>
            <a:off x="4381500" y="2579132"/>
            <a:ext cx="38100" cy="316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Arrow: Right 10">
            <a:extLst>
              <a:ext uri="{FF2B5EF4-FFF2-40B4-BE49-F238E27FC236}">
                <a16:creationId xmlns:a16="http://schemas.microsoft.com/office/drawing/2014/main" id="{30EC731E-CD15-5244-6D14-F8E35E6AAF4B}"/>
              </a:ext>
            </a:extLst>
          </p:cNvPr>
          <p:cNvSpPr/>
          <p:nvPr/>
        </p:nvSpPr>
        <p:spPr>
          <a:xfrm>
            <a:off x="650519" y="3200400"/>
            <a:ext cx="978408" cy="595884"/>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FD8FAD7F-A634-9F31-506E-5D18048D6E4B}"/>
              </a:ext>
            </a:extLst>
          </p:cNvPr>
          <p:cNvSpPr/>
          <p:nvPr/>
        </p:nvSpPr>
        <p:spPr>
          <a:xfrm>
            <a:off x="7260188" y="3141726"/>
            <a:ext cx="978408" cy="713232"/>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F8EAAC6F-66ED-9256-6BBE-5FAD7B9FFF3F}"/>
              </a:ext>
            </a:extLst>
          </p:cNvPr>
          <p:cNvSpPr/>
          <p:nvPr/>
        </p:nvSpPr>
        <p:spPr>
          <a:xfrm>
            <a:off x="4275582" y="4011168"/>
            <a:ext cx="223266" cy="484627"/>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4018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2FDE-D482-7448-23A8-EB84173C85B7}"/>
              </a:ext>
            </a:extLst>
          </p:cNvPr>
          <p:cNvSpPr>
            <a:spLocks noGrp="1"/>
          </p:cNvSpPr>
          <p:nvPr>
            <p:ph type="title"/>
          </p:nvPr>
        </p:nvSpPr>
        <p:spPr>
          <a:xfrm>
            <a:off x="822960" y="286604"/>
            <a:ext cx="7543800" cy="1559130"/>
          </a:xfrm>
        </p:spPr>
        <p:txBody>
          <a:bodyPr>
            <a:normAutofit/>
          </a:bodyPr>
          <a:lstStyle/>
          <a:p>
            <a:r>
              <a:rPr lang="en-US" sz="3200" dirty="0"/>
              <a:t>M</a:t>
            </a:r>
            <a:r>
              <a:rPr lang="en-US" sz="3200" b="1" dirty="0"/>
              <a:t>ost SSWD systems discharged directly to cesspools or leaching pits.</a:t>
            </a:r>
            <a:br>
              <a:rPr lang="en-US" sz="3200" dirty="0"/>
            </a:br>
            <a:endParaRPr lang="en-US" sz="3200" dirty="0"/>
          </a:p>
        </p:txBody>
      </p:sp>
      <p:sp>
        <p:nvSpPr>
          <p:cNvPr id="3" name="Text Placeholder 2">
            <a:extLst>
              <a:ext uri="{FF2B5EF4-FFF2-40B4-BE49-F238E27FC236}">
                <a16:creationId xmlns:a16="http://schemas.microsoft.com/office/drawing/2014/main" id="{0B0F9BC1-69DA-1E56-3ED6-DA713AB80F34}"/>
              </a:ext>
            </a:extLst>
          </p:cNvPr>
          <p:cNvSpPr>
            <a:spLocks noGrp="1"/>
          </p:cNvSpPr>
          <p:nvPr>
            <p:ph type="body" idx="1"/>
          </p:nvPr>
        </p:nvSpPr>
        <p:spPr/>
        <p:txBody>
          <a:bodyPr/>
          <a:lstStyle/>
          <a:p>
            <a:endParaRPr lang="en-US" dirty="0"/>
          </a:p>
        </p:txBody>
      </p:sp>
      <p:pic>
        <p:nvPicPr>
          <p:cNvPr id="5" name="Picture 4" descr="A diagram of a tank&#10;&#10;Description automatically generated">
            <a:extLst>
              <a:ext uri="{FF2B5EF4-FFF2-40B4-BE49-F238E27FC236}">
                <a16:creationId xmlns:a16="http://schemas.microsoft.com/office/drawing/2014/main" id="{08F5CA51-0FAF-80EE-BF1E-8EF6F9112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8" y="1676400"/>
            <a:ext cx="7498082" cy="4192694"/>
          </a:xfrm>
          <a:prstGeom prst="rect">
            <a:avLst/>
          </a:prstGeom>
        </p:spPr>
      </p:pic>
    </p:spTree>
    <p:extLst>
      <p:ext uri="{BB962C8B-B14F-4D97-AF65-F5344CB8AC3E}">
        <p14:creationId xmlns:p14="http://schemas.microsoft.com/office/powerpoint/2010/main" val="243812937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2660</TotalTime>
  <Words>3732</Words>
  <Application>Microsoft Office PowerPoint</Application>
  <PresentationFormat>On-screen Show (4:3)</PresentationFormat>
  <Paragraphs>434</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Aptos</vt:lpstr>
      <vt:lpstr>Aptos Serif</vt:lpstr>
      <vt:lpstr>Arial</vt:lpstr>
      <vt:lpstr>Calibri</vt:lpstr>
      <vt:lpstr>Calibri Light</vt:lpstr>
      <vt:lpstr>Roboto</vt:lpstr>
      <vt:lpstr>Times New Roman</vt:lpstr>
      <vt:lpstr>Retrospect</vt:lpstr>
      <vt:lpstr>  Revisiting the History of Subsurface Wastewater Disposal (SSWD) Systems In Maine</vt:lpstr>
      <vt:lpstr>Division of Environmental Health's Timeline</vt:lpstr>
      <vt:lpstr>In 1950s and 1970s the Division was a very unusual state agency and very lucky. </vt:lpstr>
      <vt:lpstr>The Early SSWD Code’s Timeline</vt:lpstr>
      <vt:lpstr>PowerPoint Presentation</vt:lpstr>
      <vt:lpstr>The Maine Plumbing Code’s Original Single SSWD Paragraph</vt:lpstr>
      <vt:lpstr>PowerPoint Presentation</vt:lpstr>
      <vt:lpstr>Clay Tile Disposal Fields</vt:lpstr>
      <vt:lpstr>Most SSWD systems discharged directly to cesspools or leaching pits. </vt:lpstr>
      <vt:lpstr>In the 1960s  The Plumbing Code’s Article 11, Paragraph 122 was greatly expanded </vt:lpstr>
      <vt:lpstr>Percolation (Perc) Tests Were Required</vt:lpstr>
      <vt:lpstr>Trench Sizing for One- and Two-Family Dwellings</vt:lpstr>
      <vt:lpstr>Maximum Side-Wall Loading Rates for Other Types of Structures</vt:lpstr>
      <vt:lpstr>Groundwater Was Addressed For The First Time</vt:lpstr>
      <vt:lpstr>Maximum Slope of Disposal Site</vt:lpstr>
      <vt:lpstr>Man-Made Areas</vt:lpstr>
      <vt:lpstr>Disposal Trench Requirements</vt:lpstr>
      <vt:lpstr>Distribution Boxes Required</vt:lpstr>
      <vt:lpstr>Venting and Dosing Required</vt:lpstr>
      <vt:lpstr>PowerPoint Presentation</vt:lpstr>
      <vt:lpstr>Septic Tank Sizing</vt:lpstr>
      <vt:lpstr>Detailed Requirements Concerning Septic Tanks</vt:lpstr>
      <vt:lpstr>Set Back Requirements in Feet</vt:lpstr>
      <vt:lpstr>Engineered Plans Required</vt:lpstr>
      <vt:lpstr>Did You Notice That Article 11?</vt:lpstr>
      <vt:lpstr>Volumes of Wastewater</vt:lpstr>
      <vt:lpstr>Enough about Article 11</vt:lpstr>
      <vt:lpstr>PowerPoint Presentation</vt:lpstr>
      <vt:lpstr>The Origin of Percolation Tests</vt:lpstr>
      <vt:lpstr>To Properly Perform a USPHS Perc Test You Had To:</vt:lpstr>
      <vt:lpstr>Problems Associated with Perc Tests</vt:lpstr>
      <vt:lpstr> </vt:lpstr>
      <vt:lpstr>Article 11’s Major Problem Was </vt:lpstr>
      <vt:lpstr>For Example</vt:lpstr>
      <vt:lpstr>Soil Suitable Maps Were Becoming Available</vt:lpstr>
      <vt:lpstr>New Laws in The 1960’S</vt:lpstr>
      <vt:lpstr>What to Do?</vt:lpstr>
      <vt:lpstr> About this Time</vt:lpstr>
      <vt:lpstr> At The Same Time</vt:lpstr>
      <vt:lpstr>In 1972 A Decision was Made</vt:lpstr>
      <vt:lpstr>The First Problem</vt:lpstr>
      <vt:lpstr>The Code’s Soil Profile Table</vt:lpstr>
      <vt:lpstr>An Early Version of The Table  </vt:lpstr>
      <vt:lpstr>Others Continued to Assist</vt:lpstr>
      <vt:lpstr>The Bio-Mat </vt:lpstr>
      <vt:lpstr>1974 - SSWD Code Began Using Laak’s LTARs Instead of Perc Tests</vt:lpstr>
      <vt:lpstr>Laak’s Study Also Found That Bio-mats Can Self-Destruct</vt:lpstr>
      <vt:lpstr>October 1977</vt:lpstr>
      <vt:lpstr>A Lot of Trial and Error</vt:lpstr>
      <vt:lpstr>Site Evaluator Licensing</vt:lpstr>
      <vt:lpstr>Practical Issues Implementing the SE Licensing and LPI Training</vt:lpstr>
      <vt:lpstr>SSWD System Life Expectancies</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Hoxie</dc:creator>
  <cp:lastModifiedBy>Donald Hoxie</cp:lastModifiedBy>
  <cp:revision>144</cp:revision>
  <dcterms:created xsi:type="dcterms:W3CDTF">2012-02-16T13:50:16Z</dcterms:created>
  <dcterms:modified xsi:type="dcterms:W3CDTF">2024-02-14T14:26:25Z</dcterms:modified>
</cp:coreProperties>
</file>